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embeddedFontLst>
    <p:embeddedFont>
      <p:font typeface="Tahoma" pitchFamily="34" charset="0"/>
      <p:regular r:id="rId16"/>
      <p:bold r:id="rId17"/>
    </p:embeddedFont>
    <p:embeddedFont>
      <p:font typeface="Verdana" pitchFamily="34" charset="0"/>
      <p:regular r:id="rId18"/>
      <p:bold r:id="rId19"/>
      <p:italic r:id="rId20"/>
      <p:boldItalic r:id="rId21"/>
    </p:embeddedFont>
    <p:embeddedFont>
      <p:font typeface="Arial Narrow"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03B4E349-D62A-411F-9F2E-6A8C3B2459C6}">
  <a:tblStyle styleId="{03B4E349-D62A-411F-9F2E-6A8C3B2459C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10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49868442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7" name="Google Shape;387;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4" name="Google Shape;424;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Google Shape;450;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1" name="Google Shape;451;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07" name="Google Shape;507;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9" name="Google Shape;249;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6" name="Google Shape;306;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9" name="Google Shape;329;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0" name="Google Shape;360;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and Content" type="obj">
  <p:cSld name="OBJECT">
    <p:spTree>
      <p:nvGrpSpPr>
        <p:cNvPr id="1" name="Shape 7"/>
        <p:cNvGrpSpPr/>
        <p:nvPr/>
      </p:nvGrpSpPr>
      <p:grpSpPr>
        <a:xfrm>
          <a:off x="0" y="0"/>
          <a:ext cx="0" cy="0"/>
          <a:chOff x="0" y="0"/>
          <a:chExt cx="0" cy="0"/>
        </a:xfrm>
      </p:grpSpPr>
      <p:sp>
        <p:nvSpPr>
          <p:cNvPr id="8" name="Google Shape;8;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9" name="Google Shape;9;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35"/>
        <p:cNvGrpSpPr/>
        <p:nvPr/>
      </p:nvGrpSpPr>
      <p:grpSpPr>
        <a:xfrm>
          <a:off x="0" y="0"/>
          <a:ext cx="0" cy="0"/>
          <a:chOff x="0" y="0"/>
          <a:chExt cx="0" cy="0"/>
        </a:xfrm>
      </p:grpSpPr>
      <p:sp>
        <p:nvSpPr>
          <p:cNvPr id="36" name="Google Shape;36;p1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7" name="Google Shape;37;p11"/>
          <p:cNvSpPr>
            <a:spLocks noGrp="1"/>
          </p:cNvSpPr>
          <p:nvPr>
            <p:ph type="pic" idx="2"/>
          </p:nvPr>
        </p:nvSpPr>
        <p:spPr>
          <a:xfrm>
            <a:off x="1792288" y="612775"/>
            <a:ext cx="5486400" cy="4114800"/>
          </a:xfrm>
          <a:prstGeom prst="rect">
            <a:avLst/>
          </a:prstGeom>
          <a:noFill/>
          <a:ln>
            <a:noFill/>
          </a:ln>
        </p:spPr>
      </p:sp>
      <p:sp>
        <p:nvSpPr>
          <p:cNvPr id="38" name="Google Shape;38;p1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Title and Vertical Text" type="vertTx">
  <p:cSld name="VERTICAL_TEXT">
    <p:spTree>
      <p:nvGrpSpPr>
        <p:cNvPr id="1" name="Shape 39"/>
        <p:cNvGrpSpPr/>
        <p:nvPr/>
      </p:nvGrpSpPr>
      <p:grpSpPr>
        <a:xfrm>
          <a:off x="0" y="0"/>
          <a:ext cx="0" cy="0"/>
          <a:chOff x="0" y="0"/>
          <a:chExt cx="0" cy="0"/>
        </a:xfrm>
      </p:grpSpPr>
      <p:sp>
        <p:nvSpPr>
          <p:cNvPr id="40" name="Google Shape;40;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1" name="Google Shape;41;p12"/>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42"/>
        <p:cNvGrpSpPr/>
        <p:nvPr/>
      </p:nvGrpSpPr>
      <p:grpSpPr>
        <a:xfrm>
          <a:off x="0" y="0"/>
          <a:ext cx="0" cy="0"/>
          <a:chOff x="0" y="0"/>
          <a:chExt cx="0" cy="0"/>
        </a:xfrm>
      </p:grpSpPr>
      <p:sp>
        <p:nvSpPr>
          <p:cNvPr id="43" name="Google Shape;43;p1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4" name="Google Shape;44;p13"/>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0"/>
        <p:cNvGrpSpPr/>
        <p:nvPr/>
      </p:nvGrpSpPr>
      <p:grpSpPr>
        <a:xfrm>
          <a:off x="0" y="0"/>
          <a:ext cx="0" cy="0"/>
          <a:chOff x="0" y="0"/>
          <a:chExt cx="0" cy="0"/>
        </a:xfrm>
      </p:grpSpPr>
      <p:sp>
        <p:nvSpPr>
          <p:cNvPr id="11" name="Google Shape;11;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2" name="Google Shape;12;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marR="0" lvl="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Content" type="objOnly">
  <p:cSld name="OBJECT_ONLY">
    <p:spTree>
      <p:nvGrpSpPr>
        <p:cNvPr id="1" name="Shape 13"/>
        <p:cNvGrpSpPr/>
        <p:nvPr/>
      </p:nvGrpSpPr>
      <p:grpSpPr>
        <a:xfrm>
          <a:off x="0" y="0"/>
          <a:ext cx="0" cy="0"/>
          <a:chOff x="0" y="0"/>
          <a:chExt cx="0" cy="0"/>
        </a:xfrm>
      </p:grpSpPr>
      <p:sp>
        <p:nvSpPr>
          <p:cNvPr id="14" name="Google Shape;14;p4"/>
          <p:cNvSpPr txBox="1">
            <a:spLocks noGrp="1"/>
          </p:cNvSpPr>
          <p:nvPr>
            <p:ph type="body" idx="1"/>
          </p:nvPr>
        </p:nvSpPr>
        <p:spPr>
          <a:xfrm>
            <a:off x="457200" y="274638"/>
            <a:ext cx="8229600" cy="5851525"/>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15"/>
        <p:cNvGrpSpPr/>
        <p:nvPr/>
      </p:nvGrpSpPr>
      <p:grpSpPr>
        <a:xfrm>
          <a:off x="0" y="0"/>
          <a:ext cx="0" cy="0"/>
          <a:chOff x="0" y="0"/>
          <a:chExt cx="0" cy="0"/>
        </a:xfrm>
      </p:grpSpPr>
      <p:sp>
        <p:nvSpPr>
          <p:cNvPr id="16" name="Google Shape;16;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4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7" name="Google Shape;17;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wo Content" type="twoObj">
  <p:cSld name="TWO_OBJECTS">
    <p:spTree>
      <p:nvGrpSpPr>
        <p:cNvPr id="1" name="Shape 18"/>
        <p:cNvGrpSpPr/>
        <p:nvPr/>
      </p:nvGrpSpPr>
      <p:grpSpPr>
        <a:xfrm>
          <a:off x="0" y="0"/>
          <a:ext cx="0" cy="0"/>
          <a:chOff x="0" y="0"/>
          <a:chExt cx="0" cy="0"/>
        </a:xfrm>
      </p:grpSpPr>
      <p:sp>
        <p:nvSpPr>
          <p:cNvPr id="19" name="Google Shape;19;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0" name="Google Shape;20;p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1" name="Google Shape;21;p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omparison" type="twoTxTwoObj">
  <p:cSld name="TWO_OBJECTS_WITH_TEXT">
    <p:spTree>
      <p:nvGrpSpPr>
        <p:cNvPr id="1" name="Shape 22"/>
        <p:cNvGrpSpPr/>
        <p:nvPr/>
      </p:nvGrpSpPr>
      <p:grpSpPr>
        <a:xfrm>
          <a:off x="0" y="0"/>
          <a:ext cx="0" cy="0"/>
          <a:chOff x="0" y="0"/>
          <a:chExt cx="0" cy="0"/>
        </a:xfrm>
      </p:grpSpPr>
      <p:sp>
        <p:nvSpPr>
          <p:cNvPr id="23" name="Google Shape;23;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4" name="Google Shape;24;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25" name="Google Shape;25;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6" name="Google Shape;26;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27" name="Google Shape;27;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itle Only" type="titleOnly">
  <p:cSld name="TITLE_ONLY">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30"/>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3" name="Google Shape;33;p1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4" name="Google Shape;34;p1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83000">
              <a:srgbClr val="FFFFFF"/>
            </a:gs>
            <a:gs pos="99001">
              <a:srgbClr val="66FFCC"/>
            </a:gs>
            <a:gs pos="100000">
              <a:srgbClr val="00B0F0"/>
            </a:gs>
          </a:gsLst>
          <a:lin ang="7200000" scaled="0"/>
        </a:gradFill>
        <a:effectLst/>
      </p:bgPr>
    </p:bg>
    <p:spTree>
      <p:nvGrpSpPr>
        <p:cNvPr id="1" name="Shape 5"/>
        <p:cNvGrpSpPr/>
        <p:nvPr/>
      </p:nvGrpSpPr>
      <p:grpSpPr>
        <a:xfrm>
          <a:off x="0" y="0"/>
          <a:ext cx="0" cy="0"/>
          <a:chOff x="0" y="0"/>
          <a:chExt cx="0" cy="0"/>
        </a:xfrm>
      </p:grpSpPr>
      <p:sp>
        <p:nvSpPr>
          <p:cNvPr id="6" name="Google Shape;6;p1"/>
          <p:cNvSpPr/>
          <p:nvPr/>
        </p:nvSpPr>
        <p:spPr>
          <a:xfrm>
            <a:off x="0" y="0"/>
            <a:ext cx="9144000" cy="609600"/>
          </a:xfrm>
          <a:prstGeom prst="flowChartTerminator">
            <a:avLst/>
          </a:prstGeom>
          <a:solidFill>
            <a:srgbClr val="FFCC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800" b="0" i="0" u="sng" strike="noStrike" cap="none">
                <a:solidFill>
                  <a:schemeClr val="dk1"/>
                </a:solidFill>
                <a:latin typeface="Arial"/>
                <a:ea typeface="Arial"/>
                <a:cs typeface="Arial"/>
                <a:sym typeface="Arial"/>
              </a:rPr>
              <a:t>h×nh häc</a:t>
            </a:r>
            <a:r>
              <a:rPr lang="en-US" sz="1800" b="0" i="0" u="none" strike="noStrike" cap="none">
                <a:solidFill>
                  <a:schemeClr val="dk1"/>
                </a:solidFill>
                <a:latin typeface="Arial"/>
                <a:ea typeface="Arial"/>
                <a:cs typeface="Arial"/>
                <a:sym typeface="Arial"/>
              </a:rPr>
              <a:t>             tiÕt 14:         H×nh ch÷ nhËt</a:t>
            </a: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48"/>
        <p:cNvGrpSpPr/>
        <p:nvPr/>
      </p:nvGrpSpPr>
      <p:grpSpPr>
        <a:xfrm>
          <a:off x="0" y="0"/>
          <a:ext cx="0" cy="0"/>
          <a:chOff x="0" y="0"/>
          <a:chExt cx="0" cy="0"/>
        </a:xfrm>
      </p:grpSpPr>
      <p:sp>
        <p:nvSpPr>
          <p:cNvPr id="49" name="Google Shape;49;p14"/>
          <p:cNvSpPr txBox="1"/>
          <p:nvPr/>
        </p:nvSpPr>
        <p:spPr>
          <a:xfrm>
            <a:off x="762000" y="258763"/>
            <a:ext cx="7467600" cy="57943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a:solidFill>
                  <a:srgbClr val="CC0000"/>
                </a:solidFill>
                <a:latin typeface="Times New Roman"/>
                <a:ea typeface="Times New Roman"/>
                <a:cs typeface="Times New Roman"/>
                <a:sym typeface="Times New Roman"/>
              </a:rPr>
              <a:t>KIỂM TRA BÀI CŨ</a:t>
            </a:r>
            <a:endParaRPr sz="3200" b="1" i="0" u="none" strike="noStrike" cap="none">
              <a:solidFill>
                <a:srgbClr val="CC0000"/>
              </a:solidFill>
              <a:latin typeface="Times New Roman"/>
              <a:ea typeface="Times New Roman"/>
              <a:cs typeface="Times New Roman"/>
              <a:sym typeface="Times New Roman"/>
            </a:endParaRPr>
          </a:p>
        </p:txBody>
      </p:sp>
      <p:sp>
        <p:nvSpPr>
          <p:cNvPr id="50" name="Google Shape;50;p14"/>
          <p:cNvSpPr txBox="1"/>
          <p:nvPr/>
        </p:nvSpPr>
        <p:spPr>
          <a:xfrm>
            <a:off x="219075" y="1066800"/>
            <a:ext cx="6172200" cy="155257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None/>
            </a:pPr>
            <a:r>
              <a:rPr lang="en-US" sz="2400" b="0" i="0" u="none" strike="noStrike" cap="none">
                <a:solidFill>
                  <a:schemeClr val="dk1"/>
                </a:solidFill>
                <a:latin typeface="Times New Roman"/>
                <a:ea typeface="Times New Roman"/>
                <a:cs typeface="Times New Roman"/>
                <a:sym typeface="Times New Roman"/>
              </a:rPr>
              <a:t>Trong các tứ giác sau đây, tứ giác nào là:</a:t>
            </a:r>
            <a:endParaRPr/>
          </a:p>
          <a:p>
            <a:pPr marL="342900" marR="0" lvl="0" indent="-342900" algn="l" rtl="0">
              <a:spcBef>
                <a:spcPts val="1200"/>
              </a:spcBef>
              <a:spcAft>
                <a:spcPts val="0"/>
              </a:spcAft>
              <a:buClr>
                <a:schemeClr val="dk1"/>
              </a:buClr>
              <a:buSzPts val="2400"/>
              <a:buFont typeface="Times New Roman"/>
              <a:buAutoNum type="alphaLcParenR"/>
            </a:pPr>
            <a:r>
              <a:rPr lang="en-US" sz="2400" b="0" i="0" u="none" strike="noStrike" cap="none">
                <a:solidFill>
                  <a:schemeClr val="dk1"/>
                </a:solidFill>
                <a:latin typeface="Times New Roman"/>
                <a:ea typeface="Times New Roman"/>
                <a:cs typeface="Times New Roman"/>
                <a:sym typeface="Times New Roman"/>
              </a:rPr>
              <a:t>Hình thang cân?</a:t>
            </a:r>
            <a:endParaRPr/>
          </a:p>
          <a:p>
            <a:pPr marL="342900" marR="0" lvl="0" indent="-342900" algn="l" rtl="0">
              <a:spcBef>
                <a:spcPts val="1200"/>
              </a:spcBef>
              <a:spcAft>
                <a:spcPts val="0"/>
              </a:spcAft>
              <a:buNone/>
            </a:pPr>
            <a:r>
              <a:rPr lang="en-US" sz="2400" b="0" i="0" u="none" strike="noStrike" cap="none">
                <a:solidFill>
                  <a:schemeClr val="dk1"/>
                </a:solidFill>
                <a:latin typeface="Times New Roman"/>
                <a:ea typeface="Times New Roman"/>
                <a:cs typeface="Times New Roman"/>
                <a:sym typeface="Times New Roman"/>
              </a:rPr>
              <a:t>b) Hình bình hành?</a:t>
            </a:r>
            <a:endParaRPr/>
          </a:p>
        </p:txBody>
      </p:sp>
      <p:grpSp>
        <p:nvGrpSpPr>
          <p:cNvPr id="51" name="Google Shape;51;p14"/>
          <p:cNvGrpSpPr/>
          <p:nvPr/>
        </p:nvGrpSpPr>
        <p:grpSpPr>
          <a:xfrm>
            <a:off x="3886200" y="1466850"/>
            <a:ext cx="4800600" cy="3105150"/>
            <a:chOff x="2448" y="756"/>
            <a:chExt cx="3024" cy="1956"/>
          </a:xfrm>
        </p:grpSpPr>
        <p:sp>
          <p:nvSpPr>
            <p:cNvPr id="52" name="Google Shape;52;p14"/>
            <p:cNvSpPr/>
            <p:nvPr/>
          </p:nvSpPr>
          <p:spPr>
            <a:xfrm>
              <a:off x="4224" y="1824"/>
              <a:ext cx="1200" cy="576"/>
            </a:xfrm>
            <a:prstGeom prst="rect">
              <a:avLst/>
            </a:prstGeom>
            <a:no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53" name="Google Shape;53;p14"/>
            <p:cNvSpPr txBox="1"/>
            <p:nvPr/>
          </p:nvSpPr>
          <p:spPr>
            <a:xfrm>
              <a:off x="2544" y="1315"/>
              <a:ext cx="1104" cy="28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0" u="none">
                  <a:solidFill>
                    <a:schemeClr val="dk1"/>
                  </a:solidFill>
                  <a:latin typeface="Times New Roman"/>
                  <a:ea typeface="Times New Roman"/>
                  <a:cs typeface="Times New Roman"/>
                  <a:sym typeface="Times New Roman"/>
                </a:rPr>
                <a:t>Hình a</a:t>
              </a:r>
              <a:endParaRPr/>
            </a:p>
          </p:txBody>
        </p:sp>
        <p:sp>
          <p:nvSpPr>
            <p:cNvPr id="54" name="Google Shape;54;p14"/>
            <p:cNvSpPr txBox="1"/>
            <p:nvPr/>
          </p:nvSpPr>
          <p:spPr>
            <a:xfrm>
              <a:off x="2484" y="2400"/>
              <a:ext cx="1104" cy="28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0" u="none">
                  <a:solidFill>
                    <a:schemeClr val="dk1"/>
                  </a:solidFill>
                  <a:latin typeface="Times New Roman"/>
                  <a:ea typeface="Times New Roman"/>
                  <a:cs typeface="Times New Roman"/>
                  <a:sym typeface="Times New Roman"/>
                </a:rPr>
                <a:t>Hình c</a:t>
              </a:r>
              <a:endParaRPr/>
            </a:p>
          </p:txBody>
        </p:sp>
        <p:sp>
          <p:nvSpPr>
            <p:cNvPr id="55" name="Google Shape;55;p14"/>
            <p:cNvSpPr txBox="1"/>
            <p:nvPr/>
          </p:nvSpPr>
          <p:spPr>
            <a:xfrm>
              <a:off x="4236" y="2424"/>
              <a:ext cx="1104" cy="28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0" u="none">
                  <a:solidFill>
                    <a:schemeClr val="dk1"/>
                  </a:solidFill>
                  <a:latin typeface="Times New Roman"/>
                  <a:ea typeface="Times New Roman"/>
                  <a:cs typeface="Times New Roman"/>
                  <a:sym typeface="Times New Roman"/>
                </a:rPr>
                <a:t>Hình d</a:t>
              </a:r>
              <a:endParaRPr/>
            </a:p>
          </p:txBody>
        </p:sp>
        <p:sp>
          <p:nvSpPr>
            <p:cNvPr id="56" name="Google Shape;56;p14"/>
            <p:cNvSpPr/>
            <p:nvPr/>
          </p:nvSpPr>
          <p:spPr>
            <a:xfrm>
              <a:off x="4224" y="2304"/>
              <a:ext cx="96" cy="96"/>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57" name="Google Shape;57;p14"/>
            <p:cNvSpPr/>
            <p:nvPr/>
          </p:nvSpPr>
          <p:spPr>
            <a:xfrm>
              <a:off x="4224" y="1824"/>
              <a:ext cx="96" cy="96"/>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58" name="Google Shape;58;p14"/>
            <p:cNvSpPr/>
            <p:nvPr/>
          </p:nvSpPr>
          <p:spPr>
            <a:xfrm>
              <a:off x="5334" y="1824"/>
              <a:ext cx="96" cy="96"/>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59" name="Google Shape;59;p14"/>
            <p:cNvSpPr/>
            <p:nvPr/>
          </p:nvSpPr>
          <p:spPr>
            <a:xfrm>
              <a:off x="5334" y="2310"/>
              <a:ext cx="96" cy="96"/>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nvGrpSpPr>
            <p:cNvPr id="60" name="Google Shape;60;p14"/>
            <p:cNvGrpSpPr/>
            <p:nvPr/>
          </p:nvGrpSpPr>
          <p:grpSpPr>
            <a:xfrm>
              <a:off x="2448" y="1800"/>
              <a:ext cx="1422" cy="578"/>
              <a:chOff x="2448" y="1800"/>
              <a:chExt cx="1422" cy="578"/>
            </a:xfrm>
          </p:grpSpPr>
          <p:sp>
            <p:nvSpPr>
              <p:cNvPr id="61" name="Google Shape;61;p14"/>
              <p:cNvSpPr/>
              <p:nvPr/>
            </p:nvSpPr>
            <p:spPr>
              <a:xfrm>
                <a:off x="2461" y="1802"/>
                <a:ext cx="1392" cy="576"/>
              </a:xfrm>
              <a:prstGeom prst="parallelogram">
                <a:avLst>
                  <a:gd name="adj" fmla="val 60417"/>
                </a:avLst>
              </a:prstGeom>
              <a:no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62" name="Google Shape;62;p14"/>
              <p:cNvSpPr/>
              <p:nvPr/>
            </p:nvSpPr>
            <p:spPr>
              <a:xfrm>
                <a:off x="2448" y="1800"/>
                <a:ext cx="1422" cy="576"/>
              </a:xfrm>
              <a:custGeom>
                <a:avLst/>
                <a:gdLst/>
                <a:ahLst/>
                <a:cxnLst/>
                <a:rect l="l" t="t" r="r" b="b"/>
                <a:pathLst>
                  <a:path w="1422" h="576" extrusionOk="0">
                    <a:moveTo>
                      <a:pt x="0" y="576"/>
                    </a:moveTo>
                    <a:lnTo>
                      <a:pt x="1422" y="0"/>
                    </a:ln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63" name="Google Shape;63;p14"/>
              <p:cNvSpPr/>
              <p:nvPr/>
            </p:nvSpPr>
            <p:spPr>
              <a:xfrm>
                <a:off x="2826" y="1818"/>
                <a:ext cx="678" cy="552"/>
              </a:xfrm>
              <a:custGeom>
                <a:avLst/>
                <a:gdLst/>
                <a:ahLst/>
                <a:cxnLst/>
                <a:rect l="l" t="t" r="r" b="b"/>
                <a:pathLst>
                  <a:path w="678" h="552" extrusionOk="0">
                    <a:moveTo>
                      <a:pt x="0" y="0"/>
                    </a:moveTo>
                    <a:lnTo>
                      <a:pt x="678" y="552"/>
                    </a:ln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64" name="Google Shape;64;p14"/>
              <p:cNvCxnSpPr/>
              <p:nvPr/>
            </p:nvCxnSpPr>
            <p:spPr>
              <a:xfrm>
                <a:off x="2880" y="2148"/>
                <a:ext cx="48" cy="96"/>
              </a:xfrm>
              <a:prstGeom prst="straightConnector1">
                <a:avLst/>
              </a:prstGeom>
              <a:noFill/>
              <a:ln w="9525" cap="flat" cmpd="sng">
                <a:solidFill>
                  <a:schemeClr val="dk1"/>
                </a:solidFill>
                <a:prstDash val="solid"/>
                <a:round/>
                <a:headEnd type="none" w="med" len="med"/>
                <a:tailEnd type="none" w="med" len="med"/>
              </a:ln>
            </p:spPr>
          </p:cxnSp>
          <p:cxnSp>
            <p:nvCxnSpPr>
              <p:cNvPr id="65" name="Google Shape;65;p14"/>
              <p:cNvCxnSpPr/>
              <p:nvPr/>
            </p:nvCxnSpPr>
            <p:spPr>
              <a:xfrm>
                <a:off x="3348" y="1968"/>
                <a:ext cx="48" cy="96"/>
              </a:xfrm>
              <a:prstGeom prst="straightConnector1">
                <a:avLst/>
              </a:prstGeom>
              <a:noFill/>
              <a:ln w="9525" cap="flat" cmpd="sng">
                <a:solidFill>
                  <a:schemeClr val="dk1"/>
                </a:solidFill>
                <a:prstDash val="solid"/>
                <a:round/>
                <a:headEnd type="none" w="med" len="med"/>
                <a:tailEnd type="none" w="med" len="med"/>
              </a:ln>
            </p:spPr>
          </p:cxnSp>
          <p:sp>
            <p:nvSpPr>
              <p:cNvPr id="66" name="Google Shape;66;p14"/>
              <p:cNvSpPr/>
              <p:nvPr/>
            </p:nvSpPr>
            <p:spPr>
              <a:xfrm>
                <a:off x="2934" y="1920"/>
                <a:ext cx="90" cy="78"/>
              </a:xfrm>
              <a:custGeom>
                <a:avLst/>
                <a:gdLst/>
                <a:ahLst/>
                <a:cxnLst/>
                <a:rect l="l" t="t" r="r" b="b"/>
                <a:pathLst>
                  <a:path w="90" h="78" extrusionOk="0">
                    <a:moveTo>
                      <a:pt x="90" y="0"/>
                    </a:moveTo>
                    <a:lnTo>
                      <a:pt x="0" y="78"/>
                    </a:lnTo>
                  </a:path>
                </a:pathLst>
              </a:custGeom>
              <a:noFill/>
              <a:ln w="38100" cap="flat" cmpd="dbl">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67" name="Google Shape;67;p14"/>
              <p:cNvSpPr/>
              <p:nvPr/>
            </p:nvSpPr>
            <p:spPr>
              <a:xfrm>
                <a:off x="3258" y="2178"/>
                <a:ext cx="90" cy="78"/>
              </a:xfrm>
              <a:custGeom>
                <a:avLst/>
                <a:gdLst/>
                <a:ahLst/>
                <a:cxnLst/>
                <a:rect l="l" t="t" r="r" b="b"/>
                <a:pathLst>
                  <a:path w="90" h="78" extrusionOk="0">
                    <a:moveTo>
                      <a:pt x="90" y="0"/>
                    </a:moveTo>
                    <a:lnTo>
                      <a:pt x="0" y="78"/>
                    </a:lnTo>
                  </a:path>
                </a:pathLst>
              </a:custGeom>
              <a:noFill/>
              <a:ln w="38100" cap="flat" cmpd="dbl">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sp>
          <p:nvSpPr>
            <p:cNvPr id="68" name="Google Shape;68;p14"/>
            <p:cNvSpPr/>
            <p:nvPr/>
          </p:nvSpPr>
          <p:spPr>
            <a:xfrm rot="10800000">
              <a:off x="2448" y="816"/>
              <a:ext cx="1488" cy="480"/>
            </a:xfrm>
            <a:custGeom>
              <a:avLst/>
              <a:gdLst/>
              <a:ahLst/>
              <a:cxnLst/>
              <a:rect l="l" t="t" r="r" b="b"/>
              <a:pathLst>
                <a:path w="21600" h="21600" extrusionOk="0">
                  <a:moveTo>
                    <a:pt x="0" y="0"/>
                  </a:moveTo>
                  <a:lnTo>
                    <a:pt x="5400" y="21600"/>
                  </a:lnTo>
                  <a:lnTo>
                    <a:pt x="16200" y="21600"/>
                  </a:lnTo>
                  <a:lnTo>
                    <a:pt x="21600" y="0"/>
                  </a:lnTo>
                  <a:lnTo>
                    <a:pt x="0" y="0"/>
                  </a:lnTo>
                  <a:close/>
                </a:path>
              </a:pathLst>
            </a:custGeom>
            <a:no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69" name="Google Shape;69;p14"/>
            <p:cNvSpPr/>
            <p:nvPr/>
          </p:nvSpPr>
          <p:spPr>
            <a:xfrm>
              <a:off x="2544" y="1152"/>
              <a:ext cx="118" cy="144"/>
            </a:xfrm>
            <a:custGeom>
              <a:avLst/>
              <a:gdLst/>
              <a:ahLst/>
              <a:cxnLst/>
              <a:rect l="l" t="t" r="r" b="b"/>
              <a:pathLst>
                <a:path w="118" h="144" extrusionOk="0">
                  <a:moveTo>
                    <a:pt x="0" y="0"/>
                  </a:moveTo>
                  <a:cubicBezTo>
                    <a:pt x="17" y="6"/>
                    <a:pt x="86" y="12"/>
                    <a:pt x="102" y="36"/>
                  </a:cubicBezTo>
                  <a:cubicBezTo>
                    <a:pt x="118" y="60"/>
                    <a:pt x="97" y="122"/>
                    <a:pt x="96" y="144"/>
                  </a:cubicBez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70" name="Google Shape;70;p14"/>
            <p:cNvSpPr txBox="1"/>
            <p:nvPr/>
          </p:nvSpPr>
          <p:spPr>
            <a:xfrm>
              <a:off x="2628" y="1050"/>
              <a:ext cx="456"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u="none">
                  <a:solidFill>
                    <a:schemeClr val="dk1"/>
                  </a:solidFill>
                  <a:latin typeface="Times New Roman"/>
                  <a:ea typeface="Times New Roman"/>
                  <a:cs typeface="Times New Roman"/>
                  <a:sym typeface="Times New Roman"/>
                </a:rPr>
                <a:t>60</a:t>
              </a:r>
              <a:r>
                <a:rPr lang="en-US" sz="1800" b="0" u="none" baseline="30000">
                  <a:solidFill>
                    <a:schemeClr val="dk1"/>
                  </a:solidFill>
                  <a:latin typeface="Times New Roman"/>
                  <a:ea typeface="Times New Roman"/>
                  <a:cs typeface="Times New Roman"/>
                  <a:sym typeface="Times New Roman"/>
                </a:rPr>
                <a:t>0</a:t>
              </a:r>
              <a:endParaRPr sz="1800" b="0" u="none">
                <a:solidFill>
                  <a:schemeClr val="dk1"/>
                </a:solidFill>
                <a:latin typeface="Times New Roman"/>
                <a:ea typeface="Times New Roman"/>
                <a:cs typeface="Times New Roman"/>
                <a:sym typeface="Times New Roman"/>
              </a:endParaRPr>
            </a:p>
          </p:txBody>
        </p:sp>
        <p:sp>
          <p:nvSpPr>
            <p:cNvPr id="71" name="Google Shape;71;p14"/>
            <p:cNvSpPr txBox="1"/>
            <p:nvPr/>
          </p:nvSpPr>
          <p:spPr>
            <a:xfrm>
              <a:off x="2736" y="816"/>
              <a:ext cx="456"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u="none">
                  <a:solidFill>
                    <a:schemeClr val="dk1"/>
                  </a:solidFill>
                  <a:latin typeface="Times New Roman"/>
                  <a:ea typeface="Times New Roman"/>
                  <a:cs typeface="Times New Roman"/>
                  <a:sym typeface="Times New Roman"/>
                </a:rPr>
                <a:t>120</a:t>
              </a:r>
              <a:r>
                <a:rPr lang="en-US" sz="1800" b="0" u="none" baseline="30000">
                  <a:solidFill>
                    <a:schemeClr val="dk1"/>
                  </a:solidFill>
                  <a:latin typeface="Times New Roman"/>
                  <a:ea typeface="Times New Roman"/>
                  <a:cs typeface="Times New Roman"/>
                  <a:sym typeface="Times New Roman"/>
                </a:rPr>
                <a:t>0</a:t>
              </a:r>
              <a:endParaRPr sz="1800" b="0" u="none">
                <a:solidFill>
                  <a:schemeClr val="dk1"/>
                </a:solidFill>
                <a:latin typeface="Times New Roman"/>
                <a:ea typeface="Times New Roman"/>
                <a:cs typeface="Times New Roman"/>
                <a:sym typeface="Times New Roman"/>
              </a:endParaRPr>
            </a:p>
          </p:txBody>
        </p:sp>
        <p:sp>
          <p:nvSpPr>
            <p:cNvPr id="72" name="Google Shape;72;p14"/>
            <p:cNvSpPr/>
            <p:nvPr/>
          </p:nvSpPr>
          <p:spPr>
            <a:xfrm>
              <a:off x="3744" y="1152"/>
              <a:ext cx="96" cy="144"/>
            </a:xfrm>
            <a:custGeom>
              <a:avLst/>
              <a:gdLst/>
              <a:ahLst/>
              <a:cxnLst/>
              <a:rect l="l" t="t" r="r" b="b"/>
              <a:pathLst>
                <a:path w="96" h="144" extrusionOk="0">
                  <a:moveTo>
                    <a:pt x="96" y="0"/>
                  </a:moveTo>
                  <a:cubicBezTo>
                    <a:pt x="83" y="6"/>
                    <a:pt x="34" y="12"/>
                    <a:pt x="18" y="36"/>
                  </a:cubicBezTo>
                  <a:cubicBezTo>
                    <a:pt x="2" y="60"/>
                    <a:pt x="4" y="122"/>
                    <a:pt x="0" y="144"/>
                  </a:cubicBez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nvGrpSpPr>
            <p:cNvPr id="73" name="Google Shape;73;p14"/>
            <p:cNvGrpSpPr/>
            <p:nvPr/>
          </p:nvGrpSpPr>
          <p:grpSpPr>
            <a:xfrm>
              <a:off x="4320" y="756"/>
              <a:ext cx="1152" cy="816"/>
              <a:chOff x="4320" y="756"/>
              <a:chExt cx="1152" cy="816"/>
            </a:xfrm>
          </p:grpSpPr>
          <p:sp>
            <p:nvSpPr>
              <p:cNvPr id="74" name="Google Shape;74;p14"/>
              <p:cNvSpPr/>
              <p:nvPr/>
            </p:nvSpPr>
            <p:spPr>
              <a:xfrm>
                <a:off x="4320" y="1278"/>
                <a:ext cx="1152" cy="9"/>
              </a:xfrm>
              <a:custGeom>
                <a:avLst/>
                <a:gdLst/>
                <a:ahLst/>
                <a:cxnLst/>
                <a:rect l="l" t="t" r="r" b="b"/>
                <a:pathLst>
                  <a:path w="1152" h="9" extrusionOk="0">
                    <a:moveTo>
                      <a:pt x="0" y="9"/>
                    </a:moveTo>
                    <a:lnTo>
                      <a:pt x="1152" y="0"/>
                    </a:lnTo>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75" name="Google Shape;75;p14"/>
              <p:cNvCxnSpPr/>
              <p:nvPr/>
            </p:nvCxnSpPr>
            <p:spPr>
              <a:xfrm>
                <a:off x="4320" y="759"/>
                <a:ext cx="0" cy="528"/>
              </a:xfrm>
              <a:prstGeom prst="straightConnector1">
                <a:avLst/>
              </a:prstGeom>
              <a:noFill/>
              <a:ln w="28575" cap="flat" cmpd="sng">
                <a:solidFill>
                  <a:schemeClr val="dk1"/>
                </a:solidFill>
                <a:prstDash val="solid"/>
                <a:round/>
                <a:headEnd type="none" w="med" len="med"/>
                <a:tailEnd type="none" w="med" len="med"/>
              </a:ln>
            </p:spPr>
          </p:cxnSp>
          <p:sp>
            <p:nvSpPr>
              <p:cNvPr id="76" name="Google Shape;76;p14"/>
              <p:cNvSpPr/>
              <p:nvPr/>
            </p:nvSpPr>
            <p:spPr>
              <a:xfrm>
                <a:off x="5022" y="756"/>
                <a:ext cx="444" cy="518"/>
              </a:xfrm>
              <a:custGeom>
                <a:avLst/>
                <a:gdLst/>
                <a:ahLst/>
                <a:cxnLst/>
                <a:rect l="l" t="t" r="r" b="b"/>
                <a:pathLst>
                  <a:path w="444" h="518" extrusionOk="0">
                    <a:moveTo>
                      <a:pt x="0" y="0"/>
                    </a:moveTo>
                    <a:lnTo>
                      <a:pt x="444" y="518"/>
                    </a:lnTo>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77" name="Google Shape;77;p14"/>
              <p:cNvSpPr txBox="1"/>
              <p:nvPr/>
            </p:nvSpPr>
            <p:spPr>
              <a:xfrm>
                <a:off x="4344" y="1284"/>
                <a:ext cx="1104" cy="28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0" u="none">
                    <a:solidFill>
                      <a:schemeClr val="dk1"/>
                    </a:solidFill>
                    <a:latin typeface="Times New Roman"/>
                    <a:ea typeface="Times New Roman"/>
                    <a:cs typeface="Times New Roman"/>
                    <a:sym typeface="Times New Roman"/>
                  </a:rPr>
                  <a:t>Hình b</a:t>
                </a:r>
                <a:endParaRPr/>
              </a:p>
            </p:txBody>
          </p:sp>
          <p:sp>
            <p:nvSpPr>
              <p:cNvPr id="78" name="Google Shape;78;p14"/>
              <p:cNvSpPr/>
              <p:nvPr/>
            </p:nvSpPr>
            <p:spPr>
              <a:xfrm>
                <a:off x="4320" y="1182"/>
                <a:ext cx="96" cy="96"/>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79" name="Google Shape;79;p14"/>
              <p:cNvSpPr/>
              <p:nvPr/>
            </p:nvSpPr>
            <p:spPr>
              <a:xfrm>
                <a:off x="4332" y="762"/>
                <a:ext cx="96" cy="96"/>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80" name="Google Shape;80;p14"/>
              <p:cNvCxnSpPr/>
              <p:nvPr/>
            </p:nvCxnSpPr>
            <p:spPr>
              <a:xfrm>
                <a:off x="4320" y="762"/>
                <a:ext cx="720" cy="0"/>
              </a:xfrm>
              <a:prstGeom prst="straightConnector1">
                <a:avLst/>
              </a:prstGeom>
              <a:noFill/>
              <a:ln w="28575" cap="flat" cmpd="sng">
                <a:solidFill>
                  <a:schemeClr val="dk1"/>
                </a:solidFill>
                <a:prstDash val="solid"/>
                <a:round/>
                <a:headEnd type="none" w="med" len="med"/>
                <a:tailEnd type="none" w="med" len="med"/>
              </a:ln>
            </p:spPr>
          </p:cxnSp>
        </p:grpSp>
      </p:grpSp>
      <p:sp>
        <p:nvSpPr>
          <p:cNvPr id="81" name="Google Shape;81;p14"/>
          <p:cNvSpPr txBox="1"/>
          <p:nvPr/>
        </p:nvSpPr>
        <p:spPr>
          <a:xfrm>
            <a:off x="485775" y="4038600"/>
            <a:ext cx="6324600" cy="15525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0" u="sng">
                <a:solidFill>
                  <a:schemeClr val="dk1"/>
                </a:solidFill>
                <a:latin typeface="Times New Roman"/>
                <a:ea typeface="Times New Roman"/>
                <a:cs typeface="Times New Roman"/>
                <a:sym typeface="Times New Roman"/>
              </a:rPr>
              <a:t>Kết quả</a:t>
            </a:r>
            <a:r>
              <a:rPr lang="en-US" sz="2400" b="0" u="none">
                <a:solidFill>
                  <a:schemeClr val="dk1"/>
                </a:solidFill>
                <a:latin typeface="Times New Roman"/>
                <a:ea typeface="Times New Roman"/>
                <a:cs typeface="Times New Roman"/>
                <a:sym typeface="Times New Roman"/>
              </a:rPr>
              <a:t>: </a:t>
            </a:r>
            <a:endParaRPr/>
          </a:p>
          <a:p>
            <a:pPr marL="0" marR="0" lvl="0" indent="0" algn="l" rtl="0">
              <a:spcBef>
                <a:spcPts val="1200"/>
              </a:spcBef>
              <a:spcAft>
                <a:spcPts val="0"/>
              </a:spcAft>
              <a:buNone/>
            </a:pPr>
            <a:r>
              <a:rPr lang="en-US" sz="2400" b="0" u="none">
                <a:solidFill>
                  <a:schemeClr val="dk1"/>
                </a:solidFill>
                <a:latin typeface="Times New Roman"/>
                <a:ea typeface="Times New Roman"/>
                <a:cs typeface="Times New Roman"/>
                <a:sym typeface="Times New Roman"/>
              </a:rPr>
              <a:t>a) Hình a, hình d là các hình thang cân.</a:t>
            </a:r>
            <a:endParaRPr/>
          </a:p>
          <a:p>
            <a:pPr marL="0" marR="0" lvl="0" indent="0" algn="l" rtl="0">
              <a:spcBef>
                <a:spcPts val="1200"/>
              </a:spcBef>
              <a:spcAft>
                <a:spcPts val="0"/>
              </a:spcAft>
              <a:buNone/>
            </a:pPr>
            <a:r>
              <a:rPr lang="en-US" sz="2400" b="0" u="none">
                <a:solidFill>
                  <a:schemeClr val="dk1"/>
                </a:solidFill>
                <a:latin typeface="Times New Roman"/>
                <a:ea typeface="Times New Roman"/>
                <a:cs typeface="Times New Roman"/>
                <a:sym typeface="Times New Roman"/>
              </a:rPr>
              <a:t>b) Hình c, hình d là các hình bình hành.</a:t>
            </a:r>
            <a:endParaRPr/>
          </a:p>
        </p:txBody>
      </p:sp>
      <p:grpSp>
        <p:nvGrpSpPr>
          <p:cNvPr id="82" name="Google Shape;82;p14"/>
          <p:cNvGrpSpPr/>
          <p:nvPr/>
        </p:nvGrpSpPr>
        <p:grpSpPr>
          <a:xfrm>
            <a:off x="3895725" y="1562100"/>
            <a:ext cx="2362200" cy="771525"/>
            <a:chOff x="816" y="1728"/>
            <a:chExt cx="1488" cy="486"/>
          </a:xfrm>
        </p:grpSpPr>
        <p:sp>
          <p:nvSpPr>
            <p:cNvPr id="83" name="Google Shape;83;p14"/>
            <p:cNvSpPr/>
            <p:nvPr/>
          </p:nvSpPr>
          <p:spPr>
            <a:xfrm rot="10800000">
              <a:off x="816" y="1728"/>
              <a:ext cx="1488" cy="480"/>
            </a:xfrm>
            <a:custGeom>
              <a:avLst/>
              <a:gdLst/>
              <a:ahLst/>
              <a:cxnLst/>
              <a:rect l="l" t="t" r="r" b="b"/>
              <a:pathLst>
                <a:path w="21600" h="21600" extrusionOk="0">
                  <a:moveTo>
                    <a:pt x="0" y="0"/>
                  </a:moveTo>
                  <a:lnTo>
                    <a:pt x="5400" y="21600"/>
                  </a:lnTo>
                  <a:lnTo>
                    <a:pt x="16200" y="21600"/>
                  </a:lnTo>
                  <a:lnTo>
                    <a:pt x="21600" y="0"/>
                  </a:lnTo>
                  <a:lnTo>
                    <a:pt x="0" y="0"/>
                  </a:lnTo>
                  <a:close/>
                </a:path>
              </a:pathLst>
            </a:custGeom>
            <a:solidFill>
              <a:schemeClr val="folHlink"/>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84" name="Google Shape;84;p14"/>
            <p:cNvSpPr txBox="1"/>
            <p:nvPr/>
          </p:nvSpPr>
          <p:spPr>
            <a:xfrm>
              <a:off x="1152" y="1728"/>
              <a:ext cx="456"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u="none">
                  <a:solidFill>
                    <a:schemeClr val="dk1"/>
                  </a:solidFill>
                  <a:latin typeface="Times New Roman"/>
                  <a:ea typeface="Times New Roman"/>
                  <a:cs typeface="Times New Roman"/>
                  <a:sym typeface="Times New Roman"/>
                </a:rPr>
                <a:t>120</a:t>
              </a:r>
              <a:r>
                <a:rPr lang="en-US" sz="1800" b="0" u="none" baseline="30000">
                  <a:solidFill>
                    <a:schemeClr val="dk1"/>
                  </a:solidFill>
                  <a:latin typeface="Times New Roman"/>
                  <a:ea typeface="Times New Roman"/>
                  <a:cs typeface="Times New Roman"/>
                  <a:sym typeface="Times New Roman"/>
                </a:rPr>
                <a:t>0</a:t>
              </a:r>
              <a:endParaRPr sz="1800" b="0" u="none">
                <a:solidFill>
                  <a:schemeClr val="dk1"/>
                </a:solidFill>
                <a:latin typeface="Times New Roman"/>
                <a:ea typeface="Times New Roman"/>
                <a:cs typeface="Times New Roman"/>
                <a:sym typeface="Times New Roman"/>
              </a:endParaRPr>
            </a:p>
          </p:txBody>
        </p:sp>
        <p:sp>
          <p:nvSpPr>
            <p:cNvPr id="85" name="Google Shape;85;p14"/>
            <p:cNvSpPr txBox="1"/>
            <p:nvPr/>
          </p:nvSpPr>
          <p:spPr>
            <a:xfrm>
              <a:off x="1008" y="1968"/>
              <a:ext cx="456"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u="none">
                  <a:solidFill>
                    <a:schemeClr val="dk1"/>
                  </a:solidFill>
                  <a:latin typeface="Times New Roman"/>
                  <a:ea typeface="Times New Roman"/>
                  <a:cs typeface="Times New Roman"/>
                  <a:sym typeface="Times New Roman"/>
                </a:rPr>
                <a:t>60</a:t>
              </a:r>
              <a:r>
                <a:rPr lang="en-US" sz="1800" b="0" u="none" baseline="30000">
                  <a:solidFill>
                    <a:schemeClr val="dk1"/>
                  </a:solidFill>
                  <a:latin typeface="Times New Roman"/>
                  <a:ea typeface="Times New Roman"/>
                  <a:cs typeface="Times New Roman"/>
                  <a:sym typeface="Times New Roman"/>
                </a:rPr>
                <a:t>0</a:t>
              </a:r>
              <a:endParaRPr sz="1800" b="0" u="none">
                <a:solidFill>
                  <a:schemeClr val="dk1"/>
                </a:solidFill>
                <a:latin typeface="Times New Roman"/>
                <a:ea typeface="Times New Roman"/>
                <a:cs typeface="Times New Roman"/>
                <a:sym typeface="Times New Roman"/>
              </a:endParaRPr>
            </a:p>
          </p:txBody>
        </p:sp>
        <p:sp>
          <p:nvSpPr>
            <p:cNvPr id="86" name="Google Shape;86;p14"/>
            <p:cNvSpPr/>
            <p:nvPr/>
          </p:nvSpPr>
          <p:spPr>
            <a:xfrm>
              <a:off x="2112" y="2064"/>
              <a:ext cx="96" cy="144"/>
            </a:xfrm>
            <a:custGeom>
              <a:avLst/>
              <a:gdLst/>
              <a:ahLst/>
              <a:cxnLst/>
              <a:rect l="l" t="t" r="r" b="b"/>
              <a:pathLst>
                <a:path w="96" h="144" extrusionOk="0">
                  <a:moveTo>
                    <a:pt x="96" y="0"/>
                  </a:moveTo>
                  <a:cubicBezTo>
                    <a:pt x="83" y="6"/>
                    <a:pt x="34" y="12"/>
                    <a:pt x="18" y="36"/>
                  </a:cubicBezTo>
                  <a:cubicBezTo>
                    <a:pt x="2" y="60"/>
                    <a:pt x="4" y="122"/>
                    <a:pt x="0" y="144"/>
                  </a:cubicBez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87" name="Google Shape;87;p14"/>
            <p:cNvSpPr/>
            <p:nvPr/>
          </p:nvSpPr>
          <p:spPr>
            <a:xfrm>
              <a:off x="912" y="2070"/>
              <a:ext cx="118" cy="144"/>
            </a:xfrm>
            <a:custGeom>
              <a:avLst/>
              <a:gdLst/>
              <a:ahLst/>
              <a:cxnLst/>
              <a:rect l="l" t="t" r="r" b="b"/>
              <a:pathLst>
                <a:path w="118" h="144" extrusionOk="0">
                  <a:moveTo>
                    <a:pt x="0" y="0"/>
                  </a:moveTo>
                  <a:cubicBezTo>
                    <a:pt x="17" y="6"/>
                    <a:pt x="86" y="12"/>
                    <a:pt x="102" y="36"/>
                  </a:cubicBezTo>
                  <a:cubicBezTo>
                    <a:pt x="118" y="60"/>
                    <a:pt x="97" y="122"/>
                    <a:pt x="96" y="144"/>
                  </a:cubicBez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grpSp>
        <p:nvGrpSpPr>
          <p:cNvPr id="88" name="Google Shape;88;p14"/>
          <p:cNvGrpSpPr/>
          <p:nvPr/>
        </p:nvGrpSpPr>
        <p:grpSpPr>
          <a:xfrm>
            <a:off x="6696075" y="3168650"/>
            <a:ext cx="1905000" cy="914400"/>
            <a:chOff x="2496" y="3504"/>
            <a:chExt cx="1200" cy="576"/>
          </a:xfrm>
        </p:grpSpPr>
        <p:sp>
          <p:nvSpPr>
            <p:cNvPr id="89" name="Google Shape;89;p14"/>
            <p:cNvSpPr/>
            <p:nvPr/>
          </p:nvSpPr>
          <p:spPr>
            <a:xfrm>
              <a:off x="2496" y="3504"/>
              <a:ext cx="1200" cy="576"/>
            </a:xfrm>
            <a:prstGeom prst="rect">
              <a:avLst/>
            </a:prstGeom>
            <a:solidFill>
              <a:schemeClr val="folHlink"/>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90" name="Google Shape;90;p14"/>
            <p:cNvSpPr/>
            <p:nvPr/>
          </p:nvSpPr>
          <p:spPr>
            <a:xfrm>
              <a:off x="2496" y="3504"/>
              <a:ext cx="96" cy="96"/>
            </a:xfrm>
            <a:prstGeom prst="rect">
              <a:avLst/>
            </a:prstGeom>
            <a:solidFill>
              <a:schemeClr val="folHlink"/>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91" name="Google Shape;91;p14"/>
            <p:cNvSpPr/>
            <p:nvPr/>
          </p:nvSpPr>
          <p:spPr>
            <a:xfrm>
              <a:off x="3588" y="3504"/>
              <a:ext cx="96" cy="96"/>
            </a:xfrm>
            <a:prstGeom prst="rect">
              <a:avLst/>
            </a:prstGeom>
            <a:solidFill>
              <a:schemeClr val="folHlink"/>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92" name="Google Shape;92;p14"/>
            <p:cNvSpPr/>
            <p:nvPr/>
          </p:nvSpPr>
          <p:spPr>
            <a:xfrm>
              <a:off x="2502" y="3972"/>
              <a:ext cx="96" cy="96"/>
            </a:xfrm>
            <a:prstGeom prst="rect">
              <a:avLst/>
            </a:prstGeom>
            <a:solidFill>
              <a:schemeClr val="folHlink"/>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93" name="Google Shape;93;p14"/>
            <p:cNvSpPr/>
            <p:nvPr/>
          </p:nvSpPr>
          <p:spPr>
            <a:xfrm>
              <a:off x="3588" y="3972"/>
              <a:ext cx="96" cy="96"/>
            </a:xfrm>
            <a:prstGeom prst="rect">
              <a:avLst/>
            </a:prstGeom>
            <a:solidFill>
              <a:schemeClr val="folHlink"/>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grpSp>
        <p:nvGrpSpPr>
          <p:cNvPr id="94" name="Google Shape;94;p14"/>
          <p:cNvGrpSpPr/>
          <p:nvPr/>
        </p:nvGrpSpPr>
        <p:grpSpPr>
          <a:xfrm>
            <a:off x="3895725" y="3124200"/>
            <a:ext cx="2257425" cy="917575"/>
            <a:chOff x="2448" y="1800"/>
            <a:chExt cx="1422" cy="578"/>
          </a:xfrm>
        </p:grpSpPr>
        <p:sp>
          <p:nvSpPr>
            <p:cNvPr id="95" name="Google Shape;95;p14"/>
            <p:cNvSpPr/>
            <p:nvPr/>
          </p:nvSpPr>
          <p:spPr>
            <a:xfrm>
              <a:off x="2461" y="1802"/>
              <a:ext cx="1392" cy="576"/>
            </a:xfrm>
            <a:prstGeom prst="parallelogram">
              <a:avLst>
                <a:gd name="adj" fmla="val 60417"/>
              </a:avLst>
            </a:prstGeom>
            <a:solidFill>
              <a:srgbClr val="FFFF66"/>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96" name="Google Shape;96;p14"/>
            <p:cNvSpPr/>
            <p:nvPr/>
          </p:nvSpPr>
          <p:spPr>
            <a:xfrm>
              <a:off x="2448" y="1800"/>
              <a:ext cx="1422" cy="576"/>
            </a:xfrm>
            <a:custGeom>
              <a:avLst/>
              <a:gdLst/>
              <a:ahLst/>
              <a:cxnLst/>
              <a:rect l="l" t="t" r="r" b="b"/>
              <a:pathLst>
                <a:path w="1422" h="576" extrusionOk="0">
                  <a:moveTo>
                    <a:pt x="0" y="576"/>
                  </a:moveTo>
                  <a:lnTo>
                    <a:pt x="1422" y="0"/>
                  </a:lnTo>
                </a:path>
              </a:pathLst>
            </a:custGeom>
            <a:solidFill>
              <a:srgbClr val="99FF99"/>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97" name="Google Shape;97;p14"/>
            <p:cNvSpPr/>
            <p:nvPr/>
          </p:nvSpPr>
          <p:spPr>
            <a:xfrm>
              <a:off x="2826" y="1818"/>
              <a:ext cx="678" cy="552"/>
            </a:xfrm>
            <a:custGeom>
              <a:avLst/>
              <a:gdLst/>
              <a:ahLst/>
              <a:cxnLst/>
              <a:rect l="l" t="t" r="r" b="b"/>
              <a:pathLst>
                <a:path w="678" h="552" extrusionOk="0">
                  <a:moveTo>
                    <a:pt x="0" y="0"/>
                  </a:moveTo>
                  <a:lnTo>
                    <a:pt x="678" y="552"/>
                  </a:lnTo>
                </a:path>
              </a:pathLst>
            </a:custGeom>
            <a:solidFill>
              <a:srgbClr val="99FF99"/>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98" name="Google Shape;98;p14"/>
            <p:cNvCxnSpPr/>
            <p:nvPr/>
          </p:nvCxnSpPr>
          <p:spPr>
            <a:xfrm>
              <a:off x="2880" y="2148"/>
              <a:ext cx="48" cy="96"/>
            </a:xfrm>
            <a:prstGeom prst="straightConnector1">
              <a:avLst/>
            </a:prstGeom>
            <a:noFill/>
            <a:ln w="9525" cap="flat" cmpd="sng">
              <a:solidFill>
                <a:schemeClr val="dk1"/>
              </a:solidFill>
              <a:prstDash val="solid"/>
              <a:round/>
              <a:headEnd type="none" w="med" len="med"/>
              <a:tailEnd type="none" w="med" len="med"/>
            </a:ln>
          </p:spPr>
        </p:cxnSp>
        <p:cxnSp>
          <p:nvCxnSpPr>
            <p:cNvPr id="99" name="Google Shape;99;p14"/>
            <p:cNvCxnSpPr/>
            <p:nvPr/>
          </p:nvCxnSpPr>
          <p:spPr>
            <a:xfrm>
              <a:off x="3348" y="1968"/>
              <a:ext cx="48" cy="96"/>
            </a:xfrm>
            <a:prstGeom prst="straightConnector1">
              <a:avLst/>
            </a:prstGeom>
            <a:noFill/>
            <a:ln w="9525" cap="flat" cmpd="sng">
              <a:solidFill>
                <a:schemeClr val="dk1"/>
              </a:solidFill>
              <a:prstDash val="solid"/>
              <a:round/>
              <a:headEnd type="none" w="med" len="med"/>
              <a:tailEnd type="none" w="med" len="med"/>
            </a:ln>
          </p:spPr>
        </p:cxnSp>
        <p:sp>
          <p:nvSpPr>
            <p:cNvPr id="100" name="Google Shape;100;p14"/>
            <p:cNvSpPr/>
            <p:nvPr/>
          </p:nvSpPr>
          <p:spPr>
            <a:xfrm>
              <a:off x="2934" y="1920"/>
              <a:ext cx="90" cy="78"/>
            </a:xfrm>
            <a:custGeom>
              <a:avLst/>
              <a:gdLst/>
              <a:ahLst/>
              <a:cxnLst/>
              <a:rect l="l" t="t" r="r" b="b"/>
              <a:pathLst>
                <a:path w="90" h="78" extrusionOk="0">
                  <a:moveTo>
                    <a:pt x="90" y="0"/>
                  </a:moveTo>
                  <a:lnTo>
                    <a:pt x="0" y="78"/>
                  </a:lnTo>
                </a:path>
              </a:pathLst>
            </a:custGeom>
            <a:solidFill>
              <a:srgbClr val="99FF99"/>
            </a:solidFill>
            <a:ln w="38100" cap="flat" cmpd="dbl">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01" name="Google Shape;101;p14"/>
            <p:cNvSpPr/>
            <p:nvPr/>
          </p:nvSpPr>
          <p:spPr>
            <a:xfrm>
              <a:off x="3258" y="2178"/>
              <a:ext cx="90" cy="78"/>
            </a:xfrm>
            <a:custGeom>
              <a:avLst/>
              <a:gdLst/>
              <a:ahLst/>
              <a:cxnLst/>
              <a:rect l="l" t="t" r="r" b="b"/>
              <a:pathLst>
                <a:path w="90" h="78" extrusionOk="0">
                  <a:moveTo>
                    <a:pt x="90" y="0"/>
                  </a:moveTo>
                  <a:lnTo>
                    <a:pt x="0" y="78"/>
                  </a:lnTo>
                </a:path>
              </a:pathLst>
            </a:custGeom>
            <a:solidFill>
              <a:srgbClr val="FFFF99"/>
            </a:solidFill>
            <a:ln w="38100" cap="flat" cmpd="dbl">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grpSp>
        <p:nvGrpSpPr>
          <p:cNvPr id="102" name="Google Shape;102;p14"/>
          <p:cNvGrpSpPr/>
          <p:nvPr/>
        </p:nvGrpSpPr>
        <p:grpSpPr>
          <a:xfrm>
            <a:off x="6686550" y="3159125"/>
            <a:ext cx="1905000" cy="914400"/>
            <a:chOff x="3852" y="2976"/>
            <a:chExt cx="1200" cy="576"/>
          </a:xfrm>
        </p:grpSpPr>
        <p:sp>
          <p:nvSpPr>
            <p:cNvPr id="103" name="Google Shape;103;p14"/>
            <p:cNvSpPr/>
            <p:nvPr/>
          </p:nvSpPr>
          <p:spPr>
            <a:xfrm>
              <a:off x="3852" y="2976"/>
              <a:ext cx="1200" cy="576"/>
            </a:xfrm>
            <a:prstGeom prst="rect">
              <a:avLst/>
            </a:prstGeom>
            <a:solidFill>
              <a:srgbClr val="FFFF66"/>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04" name="Google Shape;104;p14"/>
            <p:cNvSpPr/>
            <p:nvPr/>
          </p:nvSpPr>
          <p:spPr>
            <a:xfrm>
              <a:off x="3852" y="2976"/>
              <a:ext cx="96" cy="96"/>
            </a:xfrm>
            <a:prstGeom prst="rect">
              <a:avLst/>
            </a:prstGeom>
            <a:solidFill>
              <a:srgbClr val="FFFF66"/>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05" name="Google Shape;105;p14"/>
            <p:cNvSpPr/>
            <p:nvPr/>
          </p:nvSpPr>
          <p:spPr>
            <a:xfrm>
              <a:off x="4944" y="2976"/>
              <a:ext cx="96" cy="96"/>
            </a:xfrm>
            <a:prstGeom prst="rect">
              <a:avLst/>
            </a:prstGeom>
            <a:solidFill>
              <a:srgbClr val="FFFF66"/>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06" name="Google Shape;106;p14"/>
            <p:cNvSpPr/>
            <p:nvPr/>
          </p:nvSpPr>
          <p:spPr>
            <a:xfrm>
              <a:off x="3858" y="3444"/>
              <a:ext cx="96" cy="96"/>
            </a:xfrm>
            <a:prstGeom prst="rect">
              <a:avLst/>
            </a:prstGeom>
            <a:solidFill>
              <a:srgbClr val="FFFF66"/>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07" name="Google Shape;107;p14"/>
            <p:cNvSpPr/>
            <p:nvPr/>
          </p:nvSpPr>
          <p:spPr>
            <a:xfrm>
              <a:off x="4944" y="3444"/>
              <a:ext cx="96" cy="96"/>
            </a:xfrm>
            <a:prstGeom prst="rect">
              <a:avLst/>
            </a:prstGeom>
            <a:solidFill>
              <a:srgbClr val="FFFF66"/>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grpSp>
        <p:nvGrpSpPr>
          <p:cNvPr id="108" name="Google Shape;108;p14"/>
          <p:cNvGrpSpPr/>
          <p:nvPr/>
        </p:nvGrpSpPr>
        <p:grpSpPr>
          <a:xfrm>
            <a:off x="6696075" y="3152775"/>
            <a:ext cx="1905000" cy="914400"/>
            <a:chOff x="3852" y="2976"/>
            <a:chExt cx="1200" cy="576"/>
          </a:xfrm>
        </p:grpSpPr>
        <p:sp>
          <p:nvSpPr>
            <p:cNvPr id="109" name="Google Shape;109;p14"/>
            <p:cNvSpPr/>
            <p:nvPr/>
          </p:nvSpPr>
          <p:spPr>
            <a:xfrm>
              <a:off x="3852" y="2976"/>
              <a:ext cx="1200" cy="576"/>
            </a:xfrm>
            <a:prstGeom prst="rect">
              <a:avLst/>
            </a:prstGeom>
            <a:solidFill>
              <a:srgbClr val="99FF99"/>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10" name="Google Shape;110;p14"/>
            <p:cNvSpPr/>
            <p:nvPr/>
          </p:nvSpPr>
          <p:spPr>
            <a:xfrm>
              <a:off x="3852" y="2976"/>
              <a:ext cx="96" cy="96"/>
            </a:xfrm>
            <a:prstGeom prst="rect">
              <a:avLst/>
            </a:prstGeom>
            <a:solidFill>
              <a:srgbClr val="99FF99"/>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11" name="Google Shape;111;p14"/>
            <p:cNvSpPr/>
            <p:nvPr/>
          </p:nvSpPr>
          <p:spPr>
            <a:xfrm>
              <a:off x="4944" y="2976"/>
              <a:ext cx="96" cy="96"/>
            </a:xfrm>
            <a:prstGeom prst="rect">
              <a:avLst/>
            </a:prstGeom>
            <a:solidFill>
              <a:srgbClr val="99FF99"/>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12" name="Google Shape;112;p14"/>
            <p:cNvSpPr/>
            <p:nvPr/>
          </p:nvSpPr>
          <p:spPr>
            <a:xfrm>
              <a:off x="3858" y="3444"/>
              <a:ext cx="96" cy="96"/>
            </a:xfrm>
            <a:prstGeom prst="rect">
              <a:avLst/>
            </a:prstGeom>
            <a:solidFill>
              <a:srgbClr val="99FF99"/>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13" name="Google Shape;113;p14"/>
            <p:cNvSpPr/>
            <p:nvPr/>
          </p:nvSpPr>
          <p:spPr>
            <a:xfrm>
              <a:off x="4944" y="3444"/>
              <a:ext cx="96" cy="96"/>
            </a:xfrm>
            <a:prstGeom prst="rect">
              <a:avLst/>
            </a:prstGeom>
            <a:solidFill>
              <a:srgbClr val="99FF99"/>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pic>
        <p:nvPicPr>
          <p:cNvPr id="114" name="Google Shape;114;p14" descr="C:\Program Files (x86)\Microsoft Office\MEDIA\OFFICE14\Bullets\BD10263_.gif"/>
          <p:cNvPicPr preferRelativeResize="0"/>
          <p:nvPr/>
        </p:nvPicPr>
        <p:blipFill rotWithShape="1">
          <a:blip r:embed="rId3">
            <a:alphaModFix/>
          </a:blip>
          <a:srcRect/>
          <a:stretch/>
        </p:blipFill>
        <p:spPr>
          <a:xfrm>
            <a:off x="257175" y="228600"/>
            <a:ext cx="885825" cy="885825"/>
          </a:xfrm>
          <a:prstGeom prst="rect">
            <a:avLst/>
          </a:prstGeom>
          <a:noFill/>
          <a:ln>
            <a:noFill/>
          </a:ln>
        </p:spPr>
      </p:pic>
      <p:cxnSp>
        <p:nvCxnSpPr>
          <p:cNvPr id="115" name="Google Shape;115;p14"/>
          <p:cNvCxnSpPr/>
          <p:nvPr/>
        </p:nvCxnSpPr>
        <p:spPr>
          <a:xfrm>
            <a:off x="1143000" y="950913"/>
            <a:ext cx="8001000" cy="0"/>
          </a:xfrm>
          <a:prstGeom prst="straightConnector1">
            <a:avLst/>
          </a:prstGeom>
          <a:noFill/>
          <a:ln w="57150" cap="flat" cmpd="sng">
            <a:solidFill>
              <a:srgbClr val="CCCCFF"/>
            </a:solidFill>
            <a:prstDash val="solid"/>
            <a:round/>
            <a:headEnd type="none" w="sm" len="sm"/>
            <a:tailEnd type="none" w="sm" len="sm"/>
          </a:ln>
          <a:effectLst>
            <a:reflection endPos="0" sy="-100000" algn="bl" rotWithShape="0"/>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500"/>
                                        <p:tgtEl>
                                          <p:spTgt spid="5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500"/>
                                        <p:tgtEl>
                                          <p:spTgt spid="5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81">
                                            <p:txEl>
                                              <p:pRg st="0" end="0"/>
                                            </p:txEl>
                                          </p:spTgt>
                                        </p:tgtEl>
                                        <p:attrNameLst>
                                          <p:attrName>style.visibility</p:attrName>
                                        </p:attrNameLst>
                                      </p:cBhvr>
                                      <p:to>
                                        <p:strVal val="visible"/>
                                      </p:to>
                                    </p:set>
                                    <p:animEffect transition="in" filter="fade">
                                      <p:cBhvr>
                                        <p:cTn id="16" dur="500"/>
                                        <p:tgtEl>
                                          <p:spTgt spid="8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1">
                                            <p:txEl>
                                              <p:pRg st="1" end="1"/>
                                            </p:txEl>
                                          </p:spTgt>
                                        </p:tgtEl>
                                        <p:attrNameLst>
                                          <p:attrName>style.visibility</p:attrName>
                                        </p:attrNameLst>
                                      </p:cBhvr>
                                      <p:to>
                                        <p:strVal val="visible"/>
                                      </p:to>
                                    </p:set>
                                    <p:animEffect transition="in" filter="fade">
                                      <p:cBhvr>
                                        <p:cTn id="21" dur="500"/>
                                        <p:tgtEl>
                                          <p:spTgt spid="81">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1">
                                            <p:txEl>
                                              <p:pRg st="2" end="2"/>
                                            </p:txEl>
                                          </p:spTgt>
                                        </p:tgtEl>
                                        <p:attrNameLst>
                                          <p:attrName>style.visibility</p:attrName>
                                        </p:attrNameLst>
                                      </p:cBhvr>
                                      <p:to>
                                        <p:strVal val="visible"/>
                                      </p:to>
                                    </p:set>
                                    <p:animEffect transition="in" filter="fade">
                                      <p:cBhvr>
                                        <p:cTn id="26" dur="500"/>
                                        <p:tgtEl>
                                          <p:spTgt spid="81">
                                            <p:txEl>
                                              <p:pRg st="2" end="2"/>
                                            </p:txEl>
                                          </p:spTgt>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82"/>
                                        </p:tgtEl>
                                        <p:attrNameLst>
                                          <p:attrName>style.visibility</p:attrName>
                                        </p:attrNameLst>
                                      </p:cBhvr>
                                      <p:to>
                                        <p:strVal val="visible"/>
                                      </p:to>
                                    </p:set>
                                    <p:animEffect transition="in" filter="fade">
                                      <p:cBhvr>
                                        <p:cTn id="30" dur="500"/>
                                        <p:tgtEl>
                                          <p:spTgt spid="82"/>
                                        </p:tgtEl>
                                      </p:cBhvr>
                                    </p:animEffect>
                                  </p:childTnLst>
                                </p:cTn>
                              </p:par>
                            </p:childTnLst>
                          </p:cTn>
                        </p:par>
                        <p:par>
                          <p:cTn id="31" fill="hold">
                            <p:stCondLst>
                              <p:cond delay="1000"/>
                            </p:stCondLst>
                            <p:childTnLst>
                              <p:par>
                                <p:cTn id="32" presetID="10" presetClass="entr" presetSubtype="0" fill="hold" nodeType="afterEffect">
                                  <p:stCondLst>
                                    <p:cond delay="0"/>
                                  </p:stCondLst>
                                  <p:childTnLst>
                                    <p:set>
                                      <p:cBhvr>
                                        <p:cTn id="33" dur="1" fill="hold">
                                          <p:stCondLst>
                                            <p:cond delay="0"/>
                                          </p:stCondLst>
                                        </p:cTn>
                                        <p:tgtEl>
                                          <p:spTgt spid="88"/>
                                        </p:tgtEl>
                                        <p:attrNameLst>
                                          <p:attrName>style.visibility</p:attrName>
                                        </p:attrNameLst>
                                      </p:cBhvr>
                                      <p:to>
                                        <p:strVal val="visible"/>
                                      </p:to>
                                    </p:set>
                                    <p:animEffect transition="in" filter="fade">
                                      <p:cBhvr>
                                        <p:cTn id="34" dur="500"/>
                                        <p:tgtEl>
                                          <p:spTgt spid="88"/>
                                        </p:tgtEl>
                                      </p:cBhvr>
                                    </p:animEffect>
                                  </p:childTnLst>
                                </p:cTn>
                              </p:par>
                            </p:childTnLst>
                          </p:cTn>
                        </p:par>
                        <p:par>
                          <p:cTn id="35" fill="hold">
                            <p:stCondLst>
                              <p:cond delay="1500"/>
                            </p:stCondLst>
                            <p:childTnLst>
                              <p:par>
                                <p:cTn id="36" presetID="10" presetClass="entr" presetSubtype="0" fill="hold" nodeType="afterEffect">
                                  <p:stCondLst>
                                    <p:cond delay="0"/>
                                  </p:stCondLst>
                                  <p:childTnLst>
                                    <p:set>
                                      <p:cBhvr>
                                        <p:cTn id="37" dur="1" fill="hold">
                                          <p:stCondLst>
                                            <p:cond delay="0"/>
                                          </p:stCondLst>
                                        </p:cTn>
                                        <p:tgtEl>
                                          <p:spTgt spid="94"/>
                                        </p:tgtEl>
                                        <p:attrNameLst>
                                          <p:attrName>style.visibility</p:attrName>
                                        </p:attrNameLst>
                                      </p:cBhvr>
                                      <p:to>
                                        <p:strVal val="visible"/>
                                      </p:to>
                                    </p:set>
                                    <p:animEffect transition="in" filter="fade">
                                      <p:cBhvr>
                                        <p:cTn id="38" dur="500"/>
                                        <p:tgtEl>
                                          <p:spTgt spid="94"/>
                                        </p:tgtEl>
                                      </p:cBhvr>
                                    </p:animEffect>
                                  </p:childTnLst>
                                </p:cTn>
                              </p:par>
                            </p:childTnLst>
                          </p:cTn>
                        </p:par>
                        <p:par>
                          <p:cTn id="39" fill="hold">
                            <p:stCondLst>
                              <p:cond delay="2000"/>
                            </p:stCondLst>
                            <p:childTnLst>
                              <p:par>
                                <p:cTn id="40" presetID="10" presetClass="entr" presetSubtype="0" fill="hold" nodeType="afterEffect">
                                  <p:stCondLst>
                                    <p:cond delay="0"/>
                                  </p:stCondLst>
                                  <p:childTnLst>
                                    <p:set>
                                      <p:cBhvr>
                                        <p:cTn id="41" dur="1" fill="hold">
                                          <p:stCondLst>
                                            <p:cond delay="0"/>
                                          </p:stCondLst>
                                        </p:cTn>
                                        <p:tgtEl>
                                          <p:spTgt spid="102"/>
                                        </p:tgtEl>
                                        <p:attrNameLst>
                                          <p:attrName>style.visibility</p:attrName>
                                        </p:attrNameLst>
                                      </p:cBhvr>
                                      <p:to>
                                        <p:strVal val="visible"/>
                                      </p:to>
                                    </p:set>
                                    <p:animEffect transition="in" filter="fade">
                                      <p:cBhvr>
                                        <p:cTn id="42" dur="500"/>
                                        <p:tgtEl>
                                          <p:spTgt spid="10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8"/>
                                        </p:tgtEl>
                                        <p:attrNameLst>
                                          <p:attrName>style.visibility</p:attrName>
                                        </p:attrNameLst>
                                      </p:cBhvr>
                                      <p:to>
                                        <p:strVal val="visible"/>
                                      </p:to>
                                    </p:set>
                                    <p:animEffect transition="in" filter="fade">
                                      <p:cBhvr>
                                        <p:cTn id="47"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388"/>
        <p:cNvGrpSpPr/>
        <p:nvPr/>
      </p:nvGrpSpPr>
      <p:grpSpPr>
        <a:xfrm>
          <a:off x="0" y="0"/>
          <a:ext cx="0" cy="0"/>
          <a:chOff x="0" y="0"/>
          <a:chExt cx="0" cy="0"/>
        </a:xfrm>
      </p:grpSpPr>
      <p:sp>
        <p:nvSpPr>
          <p:cNvPr id="389" name="Google Shape;389;p23"/>
          <p:cNvSpPr txBox="1"/>
          <p:nvPr/>
        </p:nvSpPr>
        <p:spPr>
          <a:xfrm>
            <a:off x="152400" y="711200"/>
            <a:ext cx="457200" cy="406400"/>
          </a:xfrm>
          <a:prstGeom prst="rect">
            <a:avLst/>
          </a:prstGeom>
          <a:noFill/>
          <a:ln w="9525" cap="flat" cmpd="sng">
            <a:solidFill>
              <a:srgbClr val="0000FF"/>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?3</a:t>
            </a:r>
            <a:endParaRPr/>
          </a:p>
        </p:txBody>
      </p:sp>
      <p:sp>
        <p:nvSpPr>
          <p:cNvPr id="390" name="Google Shape;390;p23"/>
          <p:cNvSpPr txBox="1"/>
          <p:nvPr/>
        </p:nvSpPr>
        <p:spPr>
          <a:xfrm>
            <a:off x="609600" y="685800"/>
            <a:ext cx="5410200" cy="2378075"/>
          </a:xfrm>
          <a:prstGeom prst="rect">
            <a:avLst/>
          </a:prstGeom>
          <a:noFill/>
          <a:ln>
            <a:noFill/>
          </a:ln>
        </p:spPr>
        <p:txBody>
          <a:bodyPr spcFirstLastPara="1" wrap="square" lIns="91425" tIns="45700" rIns="91425" bIns="45700" anchor="t" anchorCtr="0">
            <a:spAutoFit/>
          </a:bodyPr>
          <a:lstStyle/>
          <a:p>
            <a:pPr marL="342900" marR="0" lvl="0" indent="-342900" algn="just" rtl="0">
              <a:spcBef>
                <a:spcPts val="0"/>
              </a:spcBef>
              <a:spcAft>
                <a:spcPts val="0"/>
              </a:spcAft>
              <a:buNone/>
            </a:pPr>
            <a:r>
              <a:rPr lang="en-US" sz="2000" b="1" i="1">
                <a:solidFill>
                  <a:schemeClr val="dk1"/>
                </a:solidFill>
                <a:latin typeface="Times New Roman"/>
                <a:ea typeface="Times New Roman"/>
                <a:cs typeface="Times New Roman"/>
                <a:sym typeface="Times New Roman"/>
              </a:rPr>
              <a:t>Cho hình 86.</a:t>
            </a:r>
            <a:endParaRPr/>
          </a:p>
          <a:p>
            <a:pPr marL="342900" marR="0" lvl="0" indent="-342900" algn="just" rtl="0">
              <a:spcBef>
                <a:spcPts val="1000"/>
              </a:spcBef>
              <a:spcAft>
                <a:spcPts val="0"/>
              </a:spcAft>
              <a:buClr>
                <a:schemeClr val="dk1"/>
              </a:buClr>
              <a:buSzPts val="2000"/>
              <a:buFont typeface="Times New Roman"/>
              <a:buAutoNum type="alphaLcParenR"/>
            </a:pPr>
            <a:r>
              <a:rPr lang="en-US" sz="2000" b="1" i="1">
                <a:solidFill>
                  <a:schemeClr val="dk1"/>
                </a:solidFill>
                <a:latin typeface="Times New Roman"/>
                <a:ea typeface="Times New Roman"/>
                <a:cs typeface="Times New Roman"/>
                <a:sym typeface="Times New Roman"/>
              </a:rPr>
              <a:t>Tứ giác ABDC là hình gì? Vì sao?</a:t>
            </a:r>
            <a:endParaRPr/>
          </a:p>
          <a:p>
            <a:pPr marL="342900" marR="0" lvl="0" indent="-342900" algn="just" rtl="0">
              <a:spcBef>
                <a:spcPts val="1000"/>
              </a:spcBef>
              <a:spcAft>
                <a:spcPts val="0"/>
              </a:spcAft>
              <a:buNone/>
            </a:pPr>
            <a:r>
              <a:rPr lang="en-US" sz="2000" b="1" i="1">
                <a:solidFill>
                  <a:schemeClr val="dk1"/>
                </a:solidFill>
                <a:latin typeface="Times New Roman"/>
                <a:ea typeface="Times New Roman"/>
                <a:cs typeface="Times New Roman"/>
                <a:sym typeface="Times New Roman"/>
              </a:rPr>
              <a:t>b) So sánh các độ dài AM và BC</a:t>
            </a:r>
            <a:endParaRPr/>
          </a:p>
          <a:p>
            <a:pPr marL="342900" marR="0" lvl="0" indent="-342900" algn="just" rtl="0">
              <a:spcBef>
                <a:spcPts val="1000"/>
              </a:spcBef>
              <a:spcAft>
                <a:spcPts val="0"/>
              </a:spcAft>
              <a:buNone/>
            </a:pPr>
            <a:r>
              <a:rPr lang="en-US" sz="2000" b="1" i="1">
                <a:solidFill>
                  <a:schemeClr val="dk1"/>
                </a:solidFill>
                <a:latin typeface="Times New Roman"/>
                <a:ea typeface="Times New Roman"/>
                <a:cs typeface="Times New Roman"/>
                <a:sym typeface="Times New Roman"/>
              </a:rPr>
              <a:t>c) Tam giác vuông ABC có AM là đường trung tuyến ứng với cạnh huyền. hãy phát biểu tính chất tìm được ở câu b) dưới dạng định lí.</a:t>
            </a:r>
            <a:endParaRPr/>
          </a:p>
        </p:txBody>
      </p:sp>
      <p:grpSp>
        <p:nvGrpSpPr>
          <p:cNvPr id="391" name="Google Shape;391;p23"/>
          <p:cNvGrpSpPr/>
          <p:nvPr/>
        </p:nvGrpSpPr>
        <p:grpSpPr>
          <a:xfrm>
            <a:off x="5883382" y="557565"/>
            <a:ext cx="3168436" cy="2882195"/>
            <a:chOff x="3802" y="351"/>
            <a:chExt cx="1996" cy="1816"/>
          </a:xfrm>
        </p:grpSpPr>
        <p:grpSp>
          <p:nvGrpSpPr>
            <p:cNvPr id="392" name="Google Shape;392;p23"/>
            <p:cNvGrpSpPr/>
            <p:nvPr/>
          </p:nvGrpSpPr>
          <p:grpSpPr>
            <a:xfrm rot="1730187">
              <a:off x="3984" y="672"/>
              <a:ext cx="1632" cy="1174"/>
              <a:chOff x="3795" y="468"/>
              <a:chExt cx="1632" cy="1174"/>
            </a:xfrm>
          </p:grpSpPr>
          <p:sp>
            <p:nvSpPr>
              <p:cNvPr id="393" name="Google Shape;393;p23"/>
              <p:cNvSpPr/>
              <p:nvPr/>
            </p:nvSpPr>
            <p:spPr>
              <a:xfrm>
                <a:off x="3984" y="672"/>
                <a:ext cx="1248" cy="768"/>
              </a:xfrm>
              <a:prstGeom prst="rect">
                <a:avLst/>
              </a:prstGeom>
              <a:noFill/>
              <a:ln w="28575"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394" name="Google Shape;394;p23"/>
              <p:cNvCxnSpPr/>
              <p:nvPr/>
            </p:nvCxnSpPr>
            <p:spPr>
              <a:xfrm>
                <a:off x="3984" y="672"/>
                <a:ext cx="1248" cy="768"/>
              </a:xfrm>
              <a:prstGeom prst="straightConnector1">
                <a:avLst/>
              </a:prstGeom>
              <a:noFill/>
              <a:ln w="28575" cap="flat" cmpd="sng">
                <a:solidFill>
                  <a:srgbClr val="0000FF"/>
                </a:solidFill>
                <a:prstDash val="solid"/>
                <a:round/>
                <a:headEnd type="none" w="med" len="med"/>
                <a:tailEnd type="none" w="med" len="med"/>
              </a:ln>
            </p:spPr>
          </p:cxnSp>
          <p:sp>
            <p:nvSpPr>
              <p:cNvPr id="395" name="Google Shape;395;p23"/>
              <p:cNvSpPr/>
              <p:nvPr/>
            </p:nvSpPr>
            <p:spPr>
              <a:xfrm>
                <a:off x="3993" y="686"/>
                <a:ext cx="1227" cy="754"/>
              </a:xfrm>
              <a:custGeom>
                <a:avLst/>
                <a:gdLst/>
                <a:ahLst/>
                <a:cxnLst/>
                <a:rect l="l" t="t" r="r" b="b"/>
                <a:pathLst>
                  <a:path w="1227" h="754" extrusionOk="0">
                    <a:moveTo>
                      <a:pt x="1227" y="0"/>
                    </a:moveTo>
                    <a:lnTo>
                      <a:pt x="0" y="754"/>
                    </a:lnTo>
                  </a:path>
                </a:pathLst>
              </a:custGeom>
              <a:noFill/>
              <a:ln w="28575" cap="flat" cmpd="sng">
                <a:solidFill>
                  <a:srgbClr val="0000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96" name="Google Shape;396;p23"/>
              <p:cNvSpPr/>
              <p:nvPr/>
            </p:nvSpPr>
            <p:spPr>
              <a:xfrm>
                <a:off x="3993" y="675"/>
                <a:ext cx="87" cy="93"/>
              </a:xfrm>
              <a:prstGeom prst="rect">
                <a:avLst/>
              </a:prstGeom>
              <a:noFill/>
              <a:ln w="9525"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97" name="Google Shape;397;p23"/>
              <p:cNvSpPr txBox="1"/>
              <p:nvPr/>
            </p:nvSpPr>
            <p:spPr>
              <a:xfrm>
                <a:off x="3801" y="468"/>
                <a:ext cx="240"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A</a:t>
                </a:r>
                <a:endParaRPr/>
              </a:p>
            </p:txBody>
          </p:sp>
          <p:sp>
            <p:nvSpPr>
              <p:cNvPr id="398" name="Google Shape;398;p23"/>
              <p:cNvSpPr txBox="1"/>
              <p:nvPr/>
            </p:nvSpPr>
            <p:spPr>
              <a:xfrm>
                <a:off x="5187" y="498"/>
                <a:ext cx="240"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C</a:t>
                </a:r>
                <a:endParaRPr/>
              </a:p>
            </p:txBody>
          </p:sp>
          <p:sp>
            <p:nvSpPr>
              <p:cNvPr id="399" name="Google Shape;399;p23"/>
              <p:cNvSpPr txBox="1"/>
              <p:nvPr/>
            </p:nvSpPr>
            <p:spPr>
              <a:xfrm>
                <a:off x="3795" y="1344"/>
                <a:ext cx="240"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B</a:t>
                </a:r>
                <a:endParaRPr/>
              </a:p>
            </p:txBody>
          </p:sp>
          <p:sp>
            <p:nvSpPr>
              <p:cNvPr id="400" name="Google Shape;400;p23"/>
              <p:cNvSpPr txBox="1"/>
              <p:nvPr/>
            </p:nvSpPr>
            <p:spPr>
              <a:xfrm>
                <a:off x="5184" y="1392"/>
                <a:ext cx="240"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D</a:t>
                </a:r>
                <a:endParaRPr/>
              </a:p>
            </p:txBody>
          </p:sp>
        </p:grpSp>
        <p:sp>
          <p:nvSpPr>
            <p:cNvPr id="401" name="Google Shape;401;p23"/>
            <p:cNvSpPr txBox="1"/>
            <p:nvPr/>
          </p:nvSpPr>
          <p:spPr>
            <a:xfrm>
              <a:off x="4608" y="1269"/>
              <a:ext cx="240"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M</a:t>
              </a:r>
              <a:endParaRPr/>
            </a:p>
          </p:txBody>
        </p:sp>
        <p:sp>
          <p:nvSpPr>
            <p:cNvPr id="402" name="Google Shape;402;p23"/>
            <p:cNvSpPr/>
            <p:nvPr/>
          </p:nvSpPr>
          <p:spPr>
            <a:xfrm>
              <a:off x="4599" y="969"/>
              <a:ext cx="82" cy="10"/>
            </a:xfrm>
            <a:custGeom>
              <a:avLst/>
              <a:gdLst/>
              <a:ahLst/>
              <a:cxnLst/>
              <a:rect l="l" t="t" r="r" b="b"/>
              <a:pathLst>
                <a:path w="82" h="10" extrusionOk="0">
                  <a:moveTo>
                    <a:pt x="82" y="0"/>
                  </a:moveTo>
                  <a:lnTo>
                    <a:pt x="0" y="10"/>
                  </a:lnTo>
                </a:path>
              </a:pathLst>
            </a:custGeom>
            <a:noFill/>
            <a:ln w="9525" cap="flat" cmpd="sng">
              <a:solidFill>
                <a:schemeClr val="dk1"/>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03" name="Google Shape;403;p23"/>
            <p:cNvSpPr/>
            <p:nvPr/>
          </p:nvSpPr>
          <p:spPr>
            <a:xfrm>
              <a:off x="4914" y="1527"/>
              <a:ext cx="87" cy="10"/>
            </a:xfrm>
            <a:custGeom>
              <a:avLst/>
              <a:gdLst/>
              <a:ahLst/>
              <a:cxnLst/>
              <a:rect l="l" t="t" r="r" b="b"/>
              <a:pathLst>
                <a:path w="87" h="10" extrusionOk="0">
                  <a:moveTo>
                    <a:pt x="87" y="0"/>
                  </a:moveTo>
                  <a:lnTo>
                    <a:pt x="0" y="10"/>
                  </a:lnTo>
                </a:path>
              </a:pathLst>
            </a:custGeom>
            <a:noFill/>
            <a:ln w="9525" cap="flat" cmpd="sng">
              <a:solidFill>
                <a:schemeClr val="dk1"/>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404" name="Google Shape;404;p23"/>
            <p:cNvCxnSpPr/>
            <p:nvPr/>
          </p:nvCxnSpPr>
          <p:spPr>
            <a:xfrm>
              <a:off x="4464" y="1230"/>
              <a:ext cx="0" cy="96"/>
            </a:xfrm>
            <a:prstGeom prst="straightConnector1">
              <a:avLst/>
            </a:prstGeom>
            <a:noFill/>
            <a:ln w="38100" cap="flat" cmpd="dbl">
              <a:solidFill>
                <a:schemeClr val="dk1"/>
              </a:solidFill>
              <a:prstDash val="solid"/>
              <a:round/>
              <a:headEnd type="none" w="med" len="med"/>
              <a:tailEnd type="none" w="med" len="med"/>
            </a:ln>
          </p:spPr>
        </p:cxnSp>
        <p:cxnSp>
          <p:nvCxnSpPr>
            <p:cNvPr id="405" name="Google Shape;405;p23"/>
            <p:cNvCxnSpPr/>
            <p:nvPr/>
          </p:nvCxnSpPr>
          <p:spPr>
            <a:xfrm>
              <a:off x="5058" y="1209"/>
              <a:ext cx="0" cy="96"/>
            </a:xfrm>
            <a:prstGeom prst="straightConnector1">
              <a:avLst/>
            </a:prstGeom>
            <a:noFill/>
            <a:ln w="38100" cap="flat" cmpd="dbl">
              <a:solidFill>
                <a:schemeClr val="dk1"/>
              </a:solidFill>
              <a:prstDash val="solid"/>
              <a:round/>
              <a:headEnd type="none" w="med" len="med"/>
              <a:tailEnd type="none" w="med" len="med"/>
            </a:ln>
          </p:spPr>
        </p:cxnSp>
        <p:sp>
          <p:nvSpPr>
            <p:cNvPr id="406" name="Google Shape;406;p23"/>
            <p:cNvSpPr txBox="1"/>
            <p:nvPr/>
          </p:nvSpPr>
          <p:spPr>
            <a:xfrm>
              <a:off x="4176" y="1728"/>
              <a:ext cx="912"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Hình 86</a:t>
              </a:r>
              <a:endParaRPr/>
            </a:p>
          </p:txBody>
        </p:sp>
      </p:grpSp>
      <p:sp>
        <p:nvSpPr>
          <p:cNvPr id="407" name="Google Shape;407;p23"/>
          <p:cNvSpPr txBox="1"/>
          <p:nvPr/>
        </p:nvSpPr>
        <p:spPr>
          <a:xfrm>
            <a:off x="3124200" y="3038475"/>
            <a:ext cx="76200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i="1" u="sng">
                <a:solidFill>
                  <a:srgbClr val="0000FF"/>
                </a:solidFill>
                <a:latin typeface="Times New Roman"/>
                <a:ea typeface="Times New Roman"/>
                <a:cs typeface="Times New Roman"/>
                <a:sym typeface="Times New Roman"/>
              </a:rPr>
              <a:t>Giải:</a:t>
            </a:r>
            <a:r>
              <a:rPr lang="en-US" sz="2000" b="1" i="1">
                <a:solidFill>
                  <a:srgbClr val="0000FF"/>
                </a:solidFill>
                <a:latin typeface="Times New Roman"/>
                <a:ea typeface="Times New Roman"/>
                <a:cs typeface="Times New Roman"/>
                <a:sym typeface="Times New Roman"/>
              </a:rPr>
              <a:t> </a:t>
            </a:r>
            <a:endParaRPr/>
          </a:p>
        </p:txBody>
      </p:sp>
      <p:sp>
        <p:nvSpPr>
          <p:cNvPr id="408" name="Google Shape;408;p23"/>
          <p:cNvSpPr txBox="1"/>
          <p:nvPr/>
        </p:nvSpPr>
        <p:spPr>
          <a:xfrm>
            <a:off x="228600" y="3409950"/>
            <a:ext cx="3857625" cy="39687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0000FF"/>
              </a:buClr>
              <a:buSzPts val="2000"/>
              <a:buFont typeface="Times New Roman"/>
              <a:buAutoNum type="alphaLcParenR"/>
            </a:pPr>
            <a:r>
              <a:rPr lang="en-US" sz="2000">
                <a:solidFill>
                  <a:srgbClr val="0000FF"/>
                </a:solidFill>
                <a:latin typeface="Times New Roman"/>
                <a:ea typeface="Times New Roman"/>
                <a:cs typeface="Times New Roman"/>
                <a:sym typeface="Times New Roman"/>
              </a:rPr>
              <a:t>Tứ giác ABDC là hình chữ nhật. </a:t>
            </a:r>
            <a:endParaRPr/>
          </a:p>
        </p:txBody>
      </p:sp>
      <p:sp>
        <p:nvSpPr>
          <p:cNvPr id="409" name="Google Shape;409;p23"/>
          <p:cNvSpPr txBox="1"/>
          <p:nvPr/>
        </p:nvSpPr>
        <p:spPr>
          <a:xfrm>
            <a:off x="185738" y="4868863"/>
            <a:ext cx="3167062"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b) Ta có:                       (gt), </a:t>
            </a:r>
            <a:endParaRPr/>
          </a:p>
        </p:txBody>
      </p:sp>
      <p:pic>
        <p:nvPicPr>
          <p:cNvPr id="410" name="Google Shape;410;p23"/>
          <p:cNvPicPr preferRelativeResize="0"/>
          <p:nvPr/>
        </p:nvPicPr>
        <p:blipFill rotWithShape="1">
          <a:blip r:embed="rId3">
            <a:alphaModFix/>
          </a:blip>
          <a:srcRect/>
          <a:stretch/>
        </p:blipFill>
        <p:spPr>
          <a:xfrm>
            <a:off x="1247775" y="4783138"/>
            <a:ext cx="1371600" cy="598487"/>
          </a:xfrm>
          <a:prstGeom prst="rect">
            <a:avLst/>
          </a:prstGeom>
          <a:noFill/>
          <a:ln>
            <a:noFill/>
          </a:ln>
        </p:spPr>
      </p:pic>
      <p:pic>
        <p:nvPicPr>
          <p:cNvPr id="411" name="Google Shape;411;p23"/>
          <p:cNvPicPr preferRelativeResize="0"/>
          <p:nvPr/>
        </p:nvPicPr>
        <p:blipFill rotWithShape="1">
          <a:blip r:embed="rId4">
            <a:alphaModFix/>
          </a:blip>
          <a:srcRect/>
          <a:stretch/>
        </p:blipFill>
        <p:spPr>
          <a:xfrm>
            <a:off x="6827838" y="4767263"/>
            <a:ext cx="1736725" cy="598487"/>
          </a:xfrm>
          <a:prstGeom prst="rect">
            <a:avLst/>
          </a:prstGeom>
          <a:noFill/>
          <a:ln>
            <a:noFill/>
          </a:ln>
        </p:spPr>
      </p:pic>
      <p:sp>
        <p:nvSpPr>
          <p:cNvPr id="412" name="Google Shape;412;p23"/>
          <p:cNvSpPr txBox="1"/>
          <p:nvPr/>
        </p:nvSpPr>
        <p:spPr>
          <a:xfrm>
            <a:off x="200025" y="5272088"/>
            <a:ext cx="8281988" cy="7016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c) Trong một tam giác vuông, đường trung tuyến ứng với cạnh huyền bằng nữa  cạnh ấy.</a:t>
            </a:r>
            <a:endParaRPr/>
          </a:p>
        </p:txBody>
      </p:sp>
      <p:sp>
        <p:nvSpPr>
          <p:cNvPr id="413" name="Google Shape;413;p23"/>
          <p:cNvSpPr txBox="1"/>
          <p:nvPr/>
        </p:nvSpPr>
        <p:spPr>
          <a:xfrm>
            <a:off x="57150" y="3810000"/>
            <a:ext cx="8172450" cy="4000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Vì M là trung điểm của AD (gt), M là trung điểm của BC (gt)                 </a:t>
            </a:r>
            <a:endParaRPr/>
          </a:p>
        </p:txBody>
      </p:sp>
      <p:sp>
        <p:nvSpPr>
          <p:cNvPr id="414" name="Google Shape;414;p23"/>
          <p:cNvSpPr txBox="1"/>
          <p:nvPr/>
        </p:nvSpPr>
        <p:spPr>
          <a:xfrm>
            <a:off x="169863" y="4210050"/>
            <a:ext cx="320040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=&gt; ABDC là hình bình hành</a:t>
            </a:r>
            <a:endParaRPr/>
          </a:p>
        </p:txBody>
      </p:sp>
      <p:grpSp>
        <p:nvGrpSpPr>
          <p:cNvPr id="415" name="Google Shape;415;p23"/>
          <p:cNvGrpSpPr/>
          <p:nvPr/>
        </p:nvGrpSpPr>
        <p:grpSpPr>
          <a:xfrm>
            <a:off x="3124200" y="4221163"/>
            <a:ext cx="3049588" cy="400050"/>
            <a:chOff x="1760" y="-1693"/>
            <a:chExt cx="1105" cy="252"/>
          </a:xfrm>
        </p:grpSpPr>
        <p:sp>
          <p:nvSpPr>
            <p:cNvPr id="416" name="Google Shape;416;p23"/>
            <p:cNvSpPr/>
            <p:nvPr/>
          </p:nvSpPr>
          <p:spPr>
            <a:xfrm>
              <a:off x="1989" y="-1666"/>
              <a:ext cx="96" cy="40"/>
            </a:xfrm>
            <a:custGeom>
              <a:avLst/>
              <a:gdLst/>
              <a:ahLst/>
              <a:cxnLst/>
              <a:rect l="l" t="t" r="r" b="b"/>
              <a:pathLst>
                <a:path w="96" h="40" extrusionOk="0">
                  <a:moveTo>
                    <a:pt x="0" y="39"/>
                  </a:moveTo>
                  <a:lnTo>
                    <a:pt x="46" y="0"/>
                  </a:lnTo>
                  <a:lnTo>
                    <a:pt x="96" y="40"/>
                  </a:lnTo>
                </a:path>
              </a:pathLst>
            </a:custGeom>
            <a:noFill/>
            <a:ln w="19050" cap="flat" cmpd="sng">
              <a:solidFill>
                <a:srgbClr val="0000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17" name="Google Shape;417;p23"/>
            <p:cNvSpPr txBox="1"/>
            <p:nvPr/>
          </p:nvSpPr>
          <p:spPr>
            <a:xfrm>
              <a:off x="1760" y="-1693"/>
              <a:ext cx="1105" cy="2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Mà BAC = 90</a:t>
              </a:r>
              <a:r>
                <a:rPr lang="en-US" sz="2000" baseline="30000">
                  <a:solidFill>
                    <a:srgbClr val="0000FF"/>
                  </a:solidFill>
                  <a:latin typeface="Times New Roman"/>
                  <a:ea typeface="Times New Roman"/>
                  <a:cs typeface="Times New Roman"/>
                  <a:sym typeface="Times New Roman"/>
                </a:rPr>
                <a:t>0 </a:t>
              </a:r>
              <a:endParaRPr sz="2000">
                <a:solidFill>
                  <a:srgbClr val="0000FF"/>
                </a:solidFill>
                <a:latin typeface="Times New Roman"/>
                <a:ea typeface="Times New Roman"/>
                <a:cs typeface="Times New Roman"/>
                <a:sym typeface="Times New Roman"/>
              </a:endParaRPr>
            </a:p>
          </p:txBody>
        </p:sp>
      </p:grpSp>
      <p:sp>
        <p:nvSpPr>
          <p:cNvPr id="418" name="Google Shape;418;p23"/>
          <p:cNvSpPr txBox="1"/>
          <p:nvPr/>
        </p:nvSpPr>
        <p:spPr>
          <a:xfrm>
            <a:off x="171450" y="4556125"/>
            <a:ext cx="295275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=&gt; ABDC là hình chữ nhật</a:t>
            </a:r>
            <a:endParaRPr/>
          </a:p>
        </p:txBody>
      </p:sp>
      <p:sp>
        <p:nvSpPr>
          <p:cNvPr id="419" name="Google Shape;419;p23"/>
          <p:cNvSpPr txBox="1"/>
          <p:nvPr/>
        </p:nvSpPr>
        <p:spPr>
          <a:xfrm>
            <a:off x="3038475" y="4867275"/>
            <a:ext cx="4581525"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BC = AD ( ABDC là hình chữ nhật)</a:t>
            </a:r>
            <a:endParaRPr/>
          </a:p>
        </p:txBody>
      </p:sp>
      <p:sp>
        <p:nvSpPr>
          <p:cNvPr id="420" name="Google Shape;420;p23"/>
          <p:cNvSpPr txBox="1"/>
          <p:nvPr/>
        </p:nvSpPr>
        <p:spPr>
          <a:xfrm>
            <a:off x="304800" y="5929313"/>
            <a:ext cx="8610600" cy="7016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  </a:t>
            </a:r>
            <a:r>
              <a:rPr lang="en-US" sz="2000" b="1">
                <a:solidFill>
                  <a:srgbClr val="FF0000"/>
                </a:solidFill>
                <a:latin typeface="Times New Roman"/>
                <a:ea typeface="Times New Roman"/>
                <a:cs typeface="Times New Roman"/>
                <a:sym typeface="Times New Roman"/>
              </a:rPr>
              <a:t>Định lý: 1.</a:t>
            </a:r>
            <a:r>
              <a:rPr lang="en-US" sz="2000">
                <a:solidFill>
                  <a:srgbClr val="0000FF"/>
                </a:solidFill>
                <a:latin typeface="Times New Roman"/>
                <a:ea typeface="Times New Roman"/>
                <a:cs typeface="Times New Roman"/>
                <a:sym typeface="Times New Roman"/>
              </a:rPr>
              <a:t> </a:t>
            </a:r>
            <a:r>
              <a:rPr lang="en-US" sz="2000" b="1">
                <a:solidFill>
                  <a:srgbClr val="FF0000"/>
                </a:solidFill>
                <a:latin typeface="Times New Roman"/>
                <a:ea typeface="Times New Roman"/>
                <a:cs typeface="Times New Roman"/>
                <a:sym typeface="Times New Roman"/>
              </a:rPr>
              <a:t>Trong một tam giác vuông, đường trung tuyến ứng với cạnh huyền bằng nữa  cạnh ấy.</a:t>
            </a:r>
            <a:endParaRPr/>
          </a:p>
        </p:txBody>
      </p:sp>
      <p:sp>
        <p:nvSpPr>
          <p:cNvPr id="421" name="Google Shape;421;p23"/>
          <p:cNvSpPr txBox="1"/>
          <p:nvPr/>
        </p:nvSpPr>
        <p:spPr>
          <a:xfrm>
            <a:off x="4692650" y="4191000"/>
            <a:ext cx="641350" cy="4000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(gt)</a:t>
            </a:r>
            <a:endParaRPr sz="2000">
              <a:solidFill>
                <a:srgbClr val="0000FF"/>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9"/>
                                        </p:tgtEl>
                                        <p:attrNameLst>
                                          <p:attrName>style.visibility</p:attrName>
                                        </p:attrNameLst>
                                      </p:cBhvr>
                                      <p:to>
                                        <p:strVal val="visible"/>
                                      </p:to>
                                    </p:set>
                                    <p:animEffect transition="in" filter="fade">
                                      <p:cBhvr>
                                        <p:cTn id="7" dur="500"/>
                                        <p:tgtEl>
                                          <p:spTgt spid="38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90">
                                            <p:txEl>
                                              <p:pRg st="0" end="0"/>
                                            </p:txEl>
                                          </p:spTgt>
                                        </p:tgtEl>
                                        <p:attrNameLst>
                                          <p:attrName>style.visibility</p:attrName>
                                        </p:attrNameLst>
                                      </p:cBhvr>
                                      <p:to>
                                        <p:strVal val="visible"/>
                                      </p:to>
                                    </p:set>
                                    <p:animEffect transition="in" filter="fade">
                                      <p:cBhvr>
                                        <p:cTn id="11" dur="500"/>
                                        <p:tgtEl>
                                          <p:spTgt spid="390">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90">
                                            <p:txEl>
                                              <p:pRg st="1" end="1"/>
                                            </p:txEl>
                                          </p:spTgt>
                                        </p:tgtEl>
                                        <p:attrNameLst>
                                          <p:attrName>style.visibility</p:attrName>
                                        </p:attrNameLst>
                                      </p:cBhvr>
                                      <p:to>
                                        <p:strVal val="visible"/>
                                      </p:to>
                                    </p:set>
                                    <p:animEffect transition="in" filter="fade">
                                      <p:cBhvr>
                                        <p:cTn id="15" dur="500"/>
                                        <p:tgtEl>
                                          <p:spTgt spid="390">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90">
                                            <p:txEl>
                                              <p:pRg st="2" end="2"/>
                                            </p:txEl>
                                          </p:spTgt>
                                        </p:tgtEl>
                                        <p:attrNameLst>
                                          <p:attrName>style.visibility</p:attrName>
                                        </p:attrNameLst>
                                      </p:cBhvr>
                                      <p:to>
                                        <p:strVal val="visible"/>
                                      </p:to>
                                    </p:set>
                                    <p:animEffect transition="in" filter="fade">
                                      <p:cBhvr>
                                        <p:cTn id="19" dur="500"/>
                                        <p:tgtEl>
                                          <p:spTgt spid="390">
                                            <p:txEl>
                                              <p:pRg st="2" end="2"/>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90">
                                            <p:txEl>
                                              <p:pRg st="3" end="3"/>
                                            </p:txEl>
                                          </p:spTgt>
                                        </p:tgtEl>
                                        <p:attrNameLst>
                                          <p:attrName>style.visibility</p:attrName>
                                        </p:attrNameLst>
                                      </p:cBhvr>
                                      <p:to>
                                        <p:strVal val="visible"/>
                                      </p:to>
                                    </p:set>
                                    <p:animEffect transition="in" filter="fade">
                                      <p:cBhvr>
                                        <p:cTn id="23" dur="500"/>
                                        <p:tgtEl>
                                          <p:spTgt spid="390">
                                            <p:txEl>
                                              <p:pRg st="3" end="3"/>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91"/>
                                        </p:tgtEl>
                                        <p:attrNameLst>
                                          <p:attrName>style.visibility</p:attrName>
                                        </p:attrNameLst>
                                      </p:cBhvr>
                                      <p:to>
                                        <p:strVal val="visible"/>
                                      </p:to>
                                    </p:set>
                                    <p:animEffect transition="in" filter="fade">
                                      <p:cBhvr>
                                        <p:cTn id="27" dur="500"/>
                                        <p:tgtEl>
                                          <p:spTgt spid="39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07"/>
                                        </p:tgtEl>
                                        <p:attrNameLst>
                                          <p:attrName>style.visibility</p:attrName>
                                        </p:attrNameLst>
                                      </p:cBhvr>
                                      <p:to>
                                        <p:strVal val="visible"/>
                                      </p:to>
                                    </p:set>
                                    <p:animEffect transition="in" filter="fade">
                                      <p:cBhvr>
                                        <p:cTn id="32" dur="500"/>
                                        <p:tgtEl>
                                          <p:spTgt spid="40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08">
                                            <p:txEl>
                                              <p:pRg st="0" end="0"/>
                                            </p:txEl>
                                          </p:spTgt>
                                        </p:tgtEl>
                                        <p:attrNameLst>
                                          <p:attrName>style.visibility</p:attrName>
                                        </p:attrNameLst>
                                      </p:cBhvr>
                                      <p:to>
                                        <p:strVal val="visible"/>
                                      </p:to>
                                    </p:set>
                                    <p:animEffect transition="in" filter="fade">
                                      <p:cBhvr>
                                        <p:cTn id="37" dur="1000"/>
                                        <p:tgtEl>
                                          <p:spTgt spid="40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13"/>
                                        </p:tgtEl>
                                        <p:attrNameLst>
                                          <p:attrName>style.visibility</p:attrName>
                                        </p:attrNameLst>
                                      </p:cBhvr>
                                      <p:to>
                                        <p:strVal val="visible"/>
                                      </p:to>
                                    </p:set>
                                    <p:animEffect transition="in" filter="fade">
                                      <p:cBhvr>
                                        <p:cTn id="42" dur="1000"/>
                                        <p:tgtEl>
                                          <p:spTgt spid="4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14"/>
                                        </p:tgtEl>
                                        <p:attrNameLst>
                                          <p:attrName>style.visibility</p:attrName>
                                        </p:attrNameLst>
                                      </p:cBhvr>
                                      <p:to>
                                        <p:strVal val="visible"/>
                                      </p:to>
                                    </p:set>
                                    <p:animEffect transition="in" filter="fade">
                                      <p:cBhvr>
                                        <p:cTn id="47" dur="1000"/>
                                        <p:tgtEl>
                                          <p:spTgt spid="41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15"/>
                                        </p:tgtEl>
                                        <p:attrNameLst>
                                          <p:attrName>style.visibility</p:attrName>
                                        </p:attrNameLst>
                                      </p:cBhvr>
                                      <p:to>
                                        <p:strVal val="visible"/>
                                      </p:to>
                                    </p:set>
                                    <p:animEffect transition="in" filter="fade">
                                      <p:cBhvr>
                                        <p:cTn id="52" dur="500"/>
                                        <p:tgtEl>
                                          <p:spTgt spid="415"/>
                                        </p:tgtEl>
                                      </p:cBhvr>
                                    </p:animEffect>
                                  </p:childTnLst>
                                </p:cTn>
                              </p:par>
                              <p:par>
                                <p:cTn id="53" presetID="10" presetClass="entr" presetSubtype="0" fill="hold" nodeType="withEffect">
                                  <p:stCondLst>
                                    <p:cond delay="0"/>
                                  </p:stCondLst>
                                  <p:childTnLst>
                                    <p:set>
                                      <p:cBhvr>
                                        <p:cTn id="54" dur="1" fill="hold">
                                          <p:stCondLst>
                                            <p:cond delay="0"/>
                                          </p:stCondLst>
                                        </p:cTn>
                                        <p:tgtEl>
                                          <p:spTgt spid="421"/>
                                        </p:tgtEl>
                                        <p:attrNameLst>
                                          <p:attrName>style.visibility</p:attrName>
                                        </p:attrNameLst>
                                      </p:cBhvr>
                                      <p:to>
                                        <p:strVal val="visible"/>
                                      </p:to>
                                    </p:set>
                                    <p:animEffect transition="in" filter="fade">
                                      <p:cBhvr>
                                        <p:cTn id="55" dur="1000"/>
                                        <p:tgtEl>
                                          <p:spTgt spid="421"/>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418"/>
                                        </p:tgtEl>
                                        <p:attrNameLst>
                                          <p:attrName>style.visibility</p:attrName>
                                        </p:attrNameLst>
                                      </p:cBhvr>
                                      <p:to>
                                        <p:strVal val="visible"/>
                                      </p:to>
                                    </p:set>
                                    <p:animEffect transition="in" filter="fade">
                                      <p:cBhvr>
                                        <p:cTn id="60" dur="500"/>
                                        <p:tgtEl>
                                          <p:spTgt spid="418"/>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409"/>
                                        </p:tgtEl>
                                        <p:attrNameLst>
                                          <p:attrName>style.visibility</p:attrName>
                                        </p:attrNameLst>
                                      </p:cBhvr>
                                      <p:to>
                                        <p:strVal val="visible"/>
                                      </p:to>
                                    </p:set>
                                    <p:animEffect transition="in" filter="fade">
                                      <p:cBhvr>
                                        <p:cTn id="65" dur="500"/>
                                        <p:tgtEl>
                                          <p:spTgt spid="409"/>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419"/>
                                        </p:tgtEl>
                                        <p:attrNameLst>
                                          <p:attrName>style.visibility</p:attrName>
                                        </p:attrNameLst>
                                      </p:cBhvr>
                                      <p:to>
                                        <p:strVal val="visible"/>
                                      </p:to>
                                    </p:set>
                                    <p:animEffect transition="in" filter="fade">
                                      <p:cBhvr>
                                        <p:cTn id="70" dur="500"/>
                                        <p:tgtEl>
                                          <p:spTgt spid="419"/>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412"/>
                                        </p:tgtEl>
                                        <p:attrNameLst>
                                          <p:attrName>style.visibility</p:attrName>
                                        </p:attrNameLst>
                                      </p:cBhvr>
                                      <p:to>
                                        <p:strVal val="visible"/>
                                      </p:to>
                                    </p:set>
                                    <p:animEffect transition="in" filter="fade">
                                      <p:cBhvr>
                                        <p:cTn id="75" dur="500"/>
                                        <p:tgtEl>
                                          <p:spTgt spid="412"/>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420"/>
                                        </p:tgtEl>
                                        <p:attrNameLst>
                                          <p:attrName>style.visibility</p:attrName>
                                        </p:attrNameLst>
                                      </p:cBhvr>
                                      <p:to>
                                        <p:strVal val="visible"/>
                                      </p:to>
                                    </p:set>
                                    <p:animEffect transition="in" filter="fade">
                                      <p:cBhvr>
                                        <p:cTn id="80" dur="500"/>
                                        <p:tgtEl>
                                          <p:spTgt spid="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425"/>
        <p:cNvGrpSpPr/>
        <p:nvPr/>
      </p:nvGrpSpPr>
      <p:grpSpPr>
        <a:xfrm>
          <a:off x="0" y="0"/>
          <a:ext cx="0" cy="0"/>
          <a:chOff x="0" y="0"/>
          <a:chExt cx="0" cy="0"/>
        </a:xfrm>
      </p:grpSpPr>
      <p:grpSp>
        <p:nvGrpSpPr>
          <p:cNvPr id="426" name="Google Shape;426;p24"/>
          <p:cNvGrpSpPr/>
          <p:nvPr/>
        </p:nvGrpSpPr>
        <p:grpSpPr>
          <a:xfrm>
            <a:off x="6071539" y="561376"/>
            <a:ext cx="3109623" cy="2874573"/>
            <a:chOff x="3825" y="354"/>
            <a:chExt cx="1959" cy="1811"/>
          </a:xfrm>
        </p:grpSpPr>
        <p:sp>
          <p:nvSpPr>
            <p:cNvPr id="427" name="Google Shape;427;p24"/>
            <p:cNvSpPr/>
            <p:nvPr/>
          </p:nvSpPr>
          <p:spPr>
            <a:xfrm rot="1730187">
              <a:off x="4172" y="874"/>
              <a:ext cx="1248" cy="768"/>
            </a:xfrm>
            <a:prstGeom prst="rect">
              <a:avLst/>
            </a:prstGeom>
            <a:noFill/>
            <a:ln w="28575"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428" name="Google Shape;428;p24"/>
            <p:cNvCxnSpPr/>
            <p:nvPr/>
          </p:nvCxnSpPr>
          <p:spPr>
            <a:xfrm rot="1730187">
              <a:off x="4172" y="874"/>
              <a:ext cx="1248" cy="768"/>
            </a:xfrm>
            <a:prstGeom prst="straightConnector1">
              <a:avLst/>
            </a:prstGeom>
            <a:noFill/>
            <a:ln w="28575" cap="flat" cmpd="sng">
              <a:solidFill>
                <a:srgbClr val="0000FF"/>
              </a:solidFill>
              <a:prstDash val="solid"/>
              <a:round/>
              <a:headEnd type="none" w="med" len="med"/>
              <a:tailEnd type="none" w="med" len="med"/>
            </a:ln>
          </p:spPr>
        </p:cxnSp>
        <p:sp>
          <p:nvSpPr>
            <p:cNvPr id="429" name="Google Shape;429;p24"/>
            <p:cNvSpPr/>
            <p:nvPr/>
          </p:nvSpPr>
          <p:spPr>
            <a:xfrm rot="1730187">
              <a:off x="4178" y="887"/>
              <a:ext cx="1227" cy="754"/>
            </a:xfrm>
            <a:custGeom>
              <a:avLst/>
              <a:gdLst/>
              <a:ahLst/>
              <a:cxnLst/>
              <a:rect l="l" t="t" r="r" b="b"/>
              <a:pathLst>
                <a:path w="1227" h="754" extrusionOk="0">
                  <a:moveTo>
                    <a:pt x="1227" y="0"/>
                  </a:moveTo>
                  <a:lnTo>
                    <a:pt x="0" y="754"/>
                  </a:lnTo>
                </a:path>
              </a:pathLst>
            </a:custGeom>
            <a:noFill/>
            <a:ln w="28575" cap="flat" cmpd="sng">
              <a:solidFill>
                <a:srgbClr val="0000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30" name="Google Shape;430;p24"/>
            <p:cNvSpPr txBox="1"/>
            <p:nvPr/>
          </p:nvSpPr>
          <p:spPr>
            <a:xfrm rot="1730187">
              <a:off x="4298" y="396"/>
              <a:ext cx="240"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A</a:t>
              </a:r>
              <a:endParaRPr/>
            </a:p>
          </p:txBody>
        </p:sp>
        <p:sp>
          <p:nvSpPr>
            <p:cNvPr id="431" name="Google Shape;431;p24"/>
            <p:cNvSpPr txBox="1"/>
            <p:nvPr/>
          </p:nvSpPr>
          <p:spPr>
            <a:xfrm rot="1730187">
              <a:off x="5498" y="1091"/>
              <a:ext cx="240"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C</a:t>
              </a:r>
              <a:endParaRPr/>
            </a:p>
          </p:txBody>
        </p:sp>
        <p:sp>
          <p:nvSpPr>
            <p:cNvPr id="432" name="Google Shape;432;p24"/>
            <p:cNvSpPr txBox="1"/>
            <p:nvPr/>
          </p:nvSpPr>
          <p:spPr>
            <a:xfrm rot="1730187">
              <a:off x="3870" y="1160"/>
              <a:ext cx="240"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B</a:t>
              </a:r>
              <a:endParaRPr/>
            </a:p>
          </p:txBody>
        </p:sp>
        <p:sp>
          <p:nvSpPr>
            <p:cNvPr id="433" name="Google Shape;433;p24"/>
            <p:cNvSpPr txBox="1"/>
            <p:nvPr/>
          </p:nvSpPr>
          <p:spPr>
            <a:xfrm rot="1730187">
              <a:off x="5064" y="1872"/>
              <a:ext cx="240"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D</a:t>
              </a:r>
              <a:endParaRPr/>
            </a:p>
          </p:txBody>
        </p:sp>
        <p:sp>
          <p:nvSpPr>
            <p:cNvPr id="434" name="Google Shape;434;p24"/>
            <p:cNvSpPr txBox="1"/>
            <p:nvPr/>
          </p:nvSpPr>
          <p:spPr>
            <a:xfrm>
              <a:off x="4608" y="1269"/>
              <a:ext cx="240"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M</a:t>
              </a:r>
              <a:endParaRPr/>
            </a:p>
          </p:txBody>
        </p:sp>
        <p:sp>
          <p:nvSpPr>
            <p:cNvPr id="435" name="Google Shape;435;p24"/>
            <p:cNvSpPr/>
            <p:nvPr/>
          </p:nvSpPr>
          <p:spPr>
            <a:xfrm>
              <a:off x="4590" y="969"/>
              <a:ext cx="91" cy="10"/>
            </a:xfrm>
            <a:custGeom>
              <a:avLst/>
              <a:gdLst/>
              <a:ahLst/>
              <a:cxnLst/>
              <a:rect l="l" t="t" r="r" b="b"/>
              <a:pathLst>
                <a:path w="91" h="10" extrusionOk="0">
                  <a:moveTo>
                    <a:pt x="91" y="0"/>
                  </a:moveTo>
                  <a:lnTo>
                    <a:pt x="0" y="10"/>
                  </a:lnTo>
                </a:path>
              </a:pathLst>
            </a:custGeom>
            <a:noFill/>
            <a:ln w="9525" cap="flat" cmpd="sng">
              <a:solidFill>
                <a:schemeClr val="dk1"/>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36" name="Google Shape;436;p24"/>
            <p:cNvSpPr/>
            <p:nvPr/>
          </p:nvSpPr>
          <p:spPr>
            <a:xfrm>
              <a:off x="4914" y="1537"/>
              <a:ext cx="87" cy="8"/>
            </a:xfrm>
            <a:custGeom>
              <a:avLst/>
              <a:gdLst/>
              <a:ahLst/>
              <a:cxnLst/>
              <a:rect l="l" t="t" r="r" b="b"/>
              <a:pathLst>
                <a:path w="87" h="8" extrusionOk="0">
                  <a:moveTo>
                    <a:pt x="87" y="8"/>
                  </a:moveTo>
                  <a:lnTo>
                    <a:pt x="0" y="0"/>
                  </a:lnTo>
                </a:path>
              </a:pathLst>
            </a:custGeom>
            <a:noFill/>
            <a:ln w="9525" cap="flat" cmpd="sng">
              <a:solidFill>
                <a:schemeClr val="dk1"/>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437" name="Google Shape;437;p24"/>
            <p:cNvCxnSpPr/>
            <p:nvPr/>
          </p:nvCxnSpPr>
          <p:spPr>
            <a:xfrm>
              <a:off x="4464" y="1230"/>
              <a:ext cx="0" cy="96"/>
            </a:xfrm>
            <a:prstGeom prst="straightConnector1">
              <a:avLst/>
            </a:prstGeom>
            <a:noFill/>
            <a:ln w="12700" cap="flat" cmpd="sng">
              <a:solidFill>
                <a:schemeClr val="dk1"/>
              </a:solidFill>
              <a:prstDash val="solid"/>
              <a:round/>
              <a:headEnd type="none" w="med" len="med"/>
              <a:tailEnd type="none" w="med" len="med"/>
            </a:ln>
          </p:spPr>
        </p:cxnSp>
        <p:cxnSp>
          <p:nvCxnSpPr>
            <p:cNvPr id="438" name="Google Shape;438;p24"/>
            <p:cNvCxnSpPr/>
            <p:nvPr/>
          </p:nvCxnSpPr>
          <p:spPr>
            <a:xfrm>
              <a:off x="5058" y="1209"/>
              <a:ext cx="0" cy="96"/>
            </a:xfrm>
            <a:prstGeom prst="straightConnector1">
              <a:avLst/>
            </a:prstGeom>
            <a:noFill/>
            <a:ln w="12700" cap="flat" cmpd="sng">
              <a:solidFill>
                <a:schemeClr val="dk1"/>
              </a:solidFill>
              <a:prstDash val="solid"/>
              <a:round/>
              <a:headEnd type="none" w="med" len="med"/>
              <a:tailEnd type="none" w="med" len="med"/>
            </a:ln>
          </p:spPr>
        </p:cxnSp>
        <p:sp>
          <p:nvSpPr>
            <p:cNvPr id="439" name="Google Shape;439;p24"/>
            <p:cNvSpPr txBox="1"/>
            <p:nvPr/>
          </p:nvSpPr>
          <p:spPr>
            <a:xfrm>
              <a:off x="4176" y="1728"/>
              <a:ext cx="912"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Hình 87</a:t>
              </a:r>
              <a:endParaRPr/>
            </a:p>
          </p:txBody>
        </p:sp>
      </p:grpSp>
      <p:sp>
        <p:nvSpPr>
          <p:cNvPr id="440" name="Google Shape;440;p24"/>
          <p:cNvSpPr txBox="1"/>
          <p:nvPr/>
        </p:nvSpPr>
        <p:spPr>
          <a:xfrm>
            <a:off x="142875" y="762000"/>
            <a:ext cx="457200" cy="406400"/>
          </a:xfrm>
          <a:prstGeom prst="rect">
            <a:avLst/>
          </a:prstGeom>
          <a:noFill/>
          <a:ln w="9525" cap="flat" cmpd="sng">
            <a:solidFill>
              <a:srgbClr val="0000FF"/>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?4</a:t>
            </a:r>
            <a:endParaRPr/>
          </a:p>
        </p:txBody>
      </p:sp>
      <p:sp>
        <p:nvSpPr>
          <p:cNvPr id="441" name="Google Shape;441;p24"/>
          <p:cNvSpPr txBox="1"/>
          <p:nvPr/>
        </p:nvSpPr>
        <p:spPr>
          <a:xfrm>
            <a:off x="685800" y="704850"/>
            <a:ext cx="5562600" cy="237807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None/>
            </a:pPr>
            <a:r>
              <a:rPr lang="en-US" sz="2000" b="1" i="1" dirty="0">
                <a:solidFill>
                  <a:schemeClr val="dk1"/>
                </a:solidFill>
                <a:latin typeface="Times New Roman"/>
                <a:ea typeface="Times New Roman"/>
                <a:cs typeface="Times New Roman"/>
                <a:sym typeface="Times New Roman"/>
              </a:rPr>
              <a:t>Cho </a:t>
            </a:r>
            <a:r>
              <a:rPr lang="en-US" sz="2000" b="1" i="1" dirty="0" err="1">
                <a:solidFill>
                  <a:schemeClr val="dk1"/>
                </a:solidFill>
                <a:latin typeface="Times New Roman"/>
                <a:ea typeface="Times New Roman"/>
                <a:cs typeface="Times New Roman"/>
                <a:sym typeface="Times New Roman"/>
              </a:rPr>
              <a:t>hình</a:t>
            </a:r>
            <a:r>
              <a:rPr lang="en-US" sz="2000" b="1" i="1" dirty="0">
                <a:solidFill>
                  <a:schemeClr val="dk1"/>
                </a:solidFill>
                <a:latin typeface="Times New Roman"/>
                <a:ea typeface="Times New Roman"/>
                <a:cs typeface="Times New Roman"/>
                <a:sym typeface="Times New Roman"/>
              </a:rPr>
              <a:t> 87.</a:t>
            </a:r>
            <a:endParaRPr dirty="0"/>
          </a:p>
          <a:p>
            <a:pPr marL="342900" marR="0" lvl="0" indent="-342900" algn="l" rtl="0">
              <a:spcBef>
                <a:spcPts val="1000"/>
              </a:spcBef>
              <a:spcAft>
                <a:spcPts val="0"/>
              </a:spcAft>
              <a:buClr>
                <a:schemeClr val="dk1"/>
              </a:buClr>
              <a:buSzPts val="2000"/>
              <a:buFont typeface="Times New Roman"/>
              <a:buAutoNum type="alphaLcParenR"/>
            </a:pPr>
            <a:r>
              <a:rPr lang="en-US" sz="2000" b="1" i="1" dirty="0" err="1">
                <a:solidFill>
                  <a:schemeClr val="dk1"/>
                </a:solidFill>
                <a:latin typeface="Times New Roman"/>
                <a:ea typeface="Times New Roman"/>
                <a:cs typeface="Times New Roman"/>
                <a:sym typeface="Times New Roman"/>
              </a:rPr>
              <a:t>Tứ</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giác</a:t>
            </a:r>
            <a:r>
              <a:rPr lang="en-US" sz="2000" b="1" i="1" dirty="0">
                <a:solidFill>
                  <a:schemeClr val="dk1"/>
                </a:solidFill>
                <a:latin typeface="Times New Roman"/>
                <a:ea typeface="Times New Roman"/>
                <a:cs typeface="Times New Roman"/>
                <a:sym typeface="Times New Roman"/>
              </a:rPr>
              <a:t> </a:t>
            </a:r>
            <a:r>
              <a:rPr lang="en-US" sz="2000" b="1" i="1" dirty="0" smtClean="0">
                <a:solidFill>
                  <a:schemeClr val="dk1"/>
                </a:solidFill>
                <a:latin typeface="Times New Roman"/>
                <a:ea typeface="Times New Roman"/>
                <a:cs typeface="Times New Roman"/>
                <a:sym typeface="Times New Roman"/>
              </a:rPr>
              <a:t>ABDC </a:t>
            </a:r>
            <a:r>
              <a:rPr lang="en-US" sz="2000" b="1" i="1" dirty="0" err="1">
                <a:solidFill>
                  <a:schemeClr val="dk1"/>
                </a:solidFill>
                <a:latin typeface="Times New Roman"/>
                <a:ea typeface="Times New Roman"/>
                <a:cs typeface="Times New Roman"/>
                <a:sym typeface="Times New Roman"/>
              </a:rPr>
              <a:t>là</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hình</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gì</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Vì</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sao</a:t>
            </a:r>
            <a:r>
              <a:rPr lang="en-US" sz="2000" b="1" i="1" dirty="0">
                <a:solidFill>
                  <a:schemeClr val="dk1"/>
                </a:solidFill>
                <a:latin typeface="Times New Roman"/>
                <a:ea typeface="Times New Roman"/>
                <a:cs typeface="Times New Roman"/>
                <a:sym typeface="Times New Roman"/>
              </a:rPr>
              <a:t>?</a:t>
            </a:r>
            <a:endParaRPr dirty="0"/>
          </a:p>
          <a:p>
            <a:pPr marL="342900" marR="0" lvl="0" indent="-342900" algn="l" rtl="0">
              <a:spcBef>
                <a:spcPts val="1000"/>
              </a:spcBef>
              <a:spcAft>
                <a:spcPts val="0"/>
              </a:spcAft>
              <a:buNone/>
            </a:pPr>
            <a:r>
              <a:rPr lang="en-US" sz="2000" b="1" i="1" dirty="0">
                <a:solidFill>
                  <a:schemeClr val="dk1"/>
                </a:solidFill>
                <a:latin typeface="Times New Roman"/>
                <a:ea typeface="Times New Roman"/>
                <a:cs typeface="Times New Roman"/>
                <a:sym typeface="Times New Roman"/>
              </a:rPr>
              <a:t>b) Tam </a:t>
            </a:r>
            <a:r>
              <a:rPr lang="en-US" sz="2000" b="1" i="1" dirty="0" err="1">
                <a:solidFill>
                  <a:schemeClr val="dk1"/>
                </a:solidFill>
                <a:latin typeface="Times New Roman"/>
                <a:ea typeface="Times New Roman"/>
                <a:cs typeface="Times New Roman"/>
                <a:sym typeface="Times New Roman"/>
              </a:rPr>
              <a:t>giác</a:t>
            </a:r>
            <a:r>
              <a:rPr lang="en-US" sz="2000" b="1" i="1" dirty="0">
                <a:solidFill>
                  <a:schemeClr val="dk1"/>
                </a:solidFill>
                <a:latin typeface="Times New Roman"/>
                <a:ea typeface="Times New Roman"/>
                <a:cs typeface="Times New Roman"/>
                <a:sym typeface="Times New Roman"/>
              </a:rPr>
              <a:t> ABC </a:t>
            </a:r>
            <a:r>
              <a:rPr lang="en-US" sz="2000" b="1" i="1" dirty="0" err="1">
                <a:solidFill>
                  <a:schemeClr val="dk1"/>
                </a:solidFill>
                <a:latin typeface="Times New Roman"/>
                <a:ea typeface="Times New Roman"/>
                <a:cs typeface="Times New Roman"/>
                <a:sym typeface="Times New Roman"/>
              </a:rPr>
              <a:t>là</a:t>
            </a:r>
            <a:r>
              <a:rPr lang="en-US" sz="2000" b="1" i="1" dirty="0">
                <a:solidFill>
                  <a:schemeClr val="dk1"/>
                </a:solidFill>
                <a:latin typeface="Times New Roman"/>
                <a:ea typeface="Times New Roman"/>
                <a:cs typeface="Times New Roman"/>
                <a:sym typeface="Times New Roman"/>
              </a:rPr>
              <a:t> tam </a:t>
            </a:r>
            <a:r>
              <a:rPr lang="en-US" sz="2000" b="1" i="1" dirty="0" err="1">
                <a:solidFill>
                  <a:schemeClr val="dk1"/>
                </a:solidFill>
                <a:latin typeface="Times New Roman"/>
                <a:ea typeface="Times New Roman"/>
                <a:cs typeface="Times New Roman"/>
                <a:sym typeface="Times New Roman"/>
              </a:rPr>
              <a:t>giác</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gì</a:t>
            </a:r>
            <a:r>
              <a:rPr lang="en-US" sz="2000" b="1" i="1" dirty="0">
                <a:solidFill>
                  <a:schemeClr val="dk1"/>
                </a:solidFill>
                <a:latin typeface="Times New Roman"/>
                <a:ea typeface="Times New Roman"/>
                <a:cs typeface="Times New Roman"/>
                <a:sym typeface="Times New Roman"/>
              </a:rPr>
              <a:t>?</a:t>
            </a:r>
            <a:endParaRPr dirty="0"/>
          </a:p>
          <a:p>
            <a:pPr marL="342900" marR="0" lvl="0" indent="-342900" algn="l" rtl="0">
              <a:spcBef>
                <a:spcPts val="1000"/>
              </a:spcBef>
              <a:spcAft>
                <a:spcPts val="0"/>
              </a:spcAft>
              <a:buNone/>
            </a:pPr>
            <a:r>
              <a:rPr lang="en-US" sz="2000" b="1" i="1" dirty="0">
                <a:solidFill>
                  <a:schemeClr val="dk1"/>
                </a:solidFill>
                <a:latin typeface="Times New Roman"/>
                <a:ea typeface="Times New Roman"/>
                <a:cs typeface="Times New Roman"/>
                <a:sym typeface="Times New Roman"/>
              </a:rPr>
              <a:t>c) Tam </a:t>
            </a:r>
            <a:r>
              <a:rPr lang="en-US" sz="2000" b="1" i="1" dirty="0" err="1">
                <a:solidFill>
                  <a:schemeClr val="dk1"/>
                </a:solidFill>
                <a:latin typeface="Times New Roman"/>
                <a:ea typeface="Times New Roman"/>
                <a:cs typeface="Times New Roman"/>
                <a:sym typeface="Times New Roman"/>
              </a:rPr>
              <a:t>giác</a:t>
            </a:r>
            <a:r>
              <a:rPr lang="en-US" sz="2000" b="1" i="1" dirty="0">
                <a:solidFill>
                  <a:schemeClr val="dk1"/>
                </a:solidFill>
                <a:latin typeface="Times New Roman"/>
                <a:ea typeface="Times New Roman"/>
                <a:cs typeface="Times New Roman"/>
                <a:sym typeface="Times New Roman"/>
              </a:rPr>
              <a:t> ABC </a:t>
            </a:r>
            <a:r>
              <a:rPr lang="en-US" sz="2000" b="1" i="1" dirty="0" err="1">
                <a:solidFill>
                  <a:schemeClr val="dk1"/>
                </a:solidFill>
                <a:latin typeface="Times New Roman"/>
                <a:ea typeface="Times New Roman"/>
                <a:cs typeface="Times New Roman"/>
                <a:sym typeface="Times New Roman"/>
              </a:rPr>
              <a:t>có</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đường</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trung</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tuyến</a:t>
            </a:r>
            <a:r>
              <a:rPr lang="en-US" sz="2000" b="1" i="1" dirty="0">
                <a:solidFill>
                  <a:schemeClr val="dk1"/>
                </a:solidFill>
                <a:latin typeface="Times New Roman"/>
                <a:ea typeface="Times New Roman"/>
                <a:cs typeface="Times New Roman"/>
                <a:sym typeface="Times New Roman"/>
              </a:rPr>
              <a:t> AM </a:t>
            </a:r>
            <a:r>
              <a:rPr lang="en-US" sz="2000" b="1" i="1" dirty="0" err="1">
                <a:solidFill>
                  <a:schemeClr val="dk1"/>
                </a:solidFill>
                <a:latin typeface="Times New Roman"/>
                <a:ea typeface="Times New Roman"/>
                <a:cs typeface="Times New Roman"/>
                <a:sym typeface="Times New Roman"/>
              </a:rPr>
              <a:t>bằng</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nửa</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cạnh</a:t>
            </a:r>
            <a:r>
              <a:rPr lang="en-US" sz="2000" b="1" i="1" dirty="0">
                <a:solidFill>
                  <a:schemeClr val="dk1"/>
                </a:solidFill>
                <a:latin typeface="Times New Roman"/>
                <a:ea typeface="Times New Roman"/>
                <a:cs typeface="Times New Roman"/>
                <a:sym typeface="Times New Roman"/>
              </a:rPr>
              <a:t> BC. </a:t>
            </a:r>
            <a:r>
              <a:rPr lang="en-US" sz="2000" b="1" i="1" dirty="0" err="1">
                <a:solidFill>
                  <a:schemeClr val="dk1"/>
                </a:solidFill>
                <a:latin typeface="Times New Roman"/>
                <a:ea typeface="Times New Roman"/>
                <a:cs typeface="Times New Roman"/>
                <a:sym typeface="Times New Roman"/>
              </a:rPr>
              <a:t>Hãy</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phát</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biểu</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tính</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chất</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tìm</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được</a:t>
            </a:r>
            <a:r>
              <a:rPr lang="en-US" sz="2000" b="1" i="1" dirty="0">
                <a:solidFill>
                  <a:schemeClr val="dk1"/>
                </a:solidFill>
                <a:latin typeface="Times New Roman"/>
                <a:ea typeface="Times New Roman"/>
                <a:cs typeface="Times New Roman"/>
                <a:sym typeface="Times New Roman"/>
              </a:rPr>
              <a:t> ở </a:t>
            </a:r>
            <a:r>
              <a:rPr lang="en-US" sz="2000" b="1" i="1" dirty="0" err="1">
                <a:solidFill>
                  <a:schemeClr val="dk1"/>
                </a:solidFill>
                <a:latin typeface="Times New Roman"/>
                <a:ea typeface="Times New Roman"/>
                <a:cs typeface="Times New Roman"/>
                <a:sym typeface="Times New Roman"/>
              </a:rPr>
              <a:t>câu</a:t>
            </a:r>
            <a:r>
              <a:rPr lang="en-US" sz="2000" b="1" i="1" dirty="0">
                <a:solidFill>
                  <a:schemeClr val="dk1"/>
                </a:solidFill>
                <a:latin typeface="Times New Roman"/>
                <a:ea typeface="Times New Roman"/>
                <a:cs typeface="Times New Roman"/>
                <a:sym typeface="Times New Roman"/>
              </a:rPr>
              <a:t> b) </a:t>
            </a:r>
            <a:r>
              <a:rPr lang="en-US" sz="2000" b="1" i="1" dirty="0" err="1">
                <a:solidFill>
                  <a:schemeClr val="dk1"/>
                </a:solidFill>
                <a:latin typeface="Times New Roman"/>
                <a:ea typeface="Times New Roman"/>
                <a:cs typeface="Times New Roman"/>
                <a:sym typeface="Times New Roman"/>
              </a:rPr>
              <a:t>dưới</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dạng</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định</a:t>
            </a:r>
            <a:r>
              <a:rPr lang="en-US" sz="2000" b="1" i="1" dirty="0">
                <a:solidFill>
                  <a:schemeClr val="dk1"/>
                </a:solidFill>
                <a:latin typeface="Times New Roman"/>
                <a:ea typeface="Times New Roman"/>
                <a:cs typeface="Times New Roman"/>
                <a:sym typeface="Times New Roman"/>
              </a:rPr>
              <a:t> </a:t>
            </a:r>
            <a:r>
              <a:rPr lang="en-US" sz="2000" b="1" i="1" dirty="0" err="1">
                <a:solidFill>
                  <a:schemeClr val="dk1"/>
                </a:solidFill>
                <a:latin typeface="Times New Roman"/>
                <a:ea typeface="Times New Roman"/>
                <a:cs typeface="Times New Roman"/>
                <a:sym typeface="Times New Roman"/>
              </a:rPr>
              <a:t>lí</a:t>
            </a:r>
            <a:r>
              <a:rPr lang="en-US" sz="2000" b="1" i="1" dirty="0">
                <a:solidFill>
                  <a:schemeClr val="dk1"/>
                </a:solidFill>
                <a:latin typeface="Times New Roman"/>
                <a:ea typeface="Times New Roman"/>
                <a:cs typeface="Times New Roman"/>
                <a:sym typeface="Times New Roman"/>
              </a:rPr>
              <a:t>.</a:t>
            </a:r>
            <a:endParaRPr dirty="0"/>
          </a:p>
        </p:txBody>
      </p:sp>
      <p:sp>
        <p:nvSpPr>
          <p:cNvPr id="442" name="Google Shape;442;p24"/>
          <p:cNvSpPr txBox="1"/>
          <p:nvPr/>
        </p:nvSpPr>
        <p:spPr>
          <a:xfrm>
            <a:off x="2819400" y="3124200"/>
            <a:ext cx="129540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u="sng">
                <a:solidFill>
                  <a:srgbClr val="0000FF"/>
                </a:solidFill>
                <a:latin typeface="Times New Roman"/>
                <a:ea typeface="Times New Roman"/>
                <a:cs typeface="Times New Roman"/>
                <a:sym typeface="Times New Roman"/>
              </a:rPr>
              <a:t>Giải:</a:t>
            </a:r>
            <a:endParaRPr/>
          </a:p>
        </p:txBody>
      </p:sp>
      <p:sp>
        <p:nvSpPr>
          <p:cNvPr id="443" name="Google Shape;443;p24"/>
          <p:cNvSpPr txBox="1"/>
          <p:nvPr/>
        </p:nvSpPr>
        <p:spPr>
          <a:xfrm>
            <a:off x="228600" y="3581400"/>
            <a:ext cx="4038600" cy="396875"/>
          </a:xfrm>
          <a:prstGeom prst="rect">
            <a:avLst/>
          </a:prstGeom>
          <a:noFill/>
          <a:ln>
            <a:noFill/>
          </a:ln>
        </p:spPr>
        <p:txBody>
          <a:bodyPr spcFirstLastPara="1" wrap="square" lIns="91425" tIns="45700" rIns="91425" bIns="45700" anchor="t" anchorCtr="0">
            <a:spAutoFit/>
          </a:bodyPr>
          <a:lstStyle/>
          <a:p>
            <a:pPr marL="342900" marR="0" lvl="0" indent="-342900" algn="just" rtl="0">
              <a:spcBef>
                <a:spcPts val="0"/>
              </a:spcBef>
              <a:spcAft>
                <a:spcPts val="0"/>
              </a:spcAft>
              <a:buClr>
                <a:srgbClr val="0000FF"/>
              </a:buClr>
              <a:buSzPts val="2000"/>
              <a:buFont typeface="Times New Roman"/>
              <a:buAutoNum type="alphaLcParenR"/>
            </a:pPr>
            <a:r>
              <a:rPr lang="en-US" sz="2000">
                <a:solidFill>
                  <a:srgbClr val="0000FF"/>
                </a:solidFill>
                <a:latin typeface="Times New Roman"/>
                <a:ea typeface="Times New Roman"/>
                <a:cs typeface="Times New Roman"/>
                <a:sym typeface="Times New Roman"/>
              </a:rPr>
              <a:t>Tứ giác ABDC là hình chữ nhật.</a:t>
            </a:r>
            <a:endParaRPr/>
          </a:p>
        </p:txBody>
      </p:sp>
      <p:sp>
        <p:nvSpPr>
          <p:cNvPr id="444" name="Google Shape;444;p24"/>
          <p:cNvSpPr txBox="1"/>
          <p:nvPr/>
        </p:nvSpPr>
        <p:spPr>
          <a:xfrm>
            <a:off x="209550" y="4500563"/>
            <a:ext cx="436245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b) Tam giác ABC là tam giác vuông.</a:t>
            </a:r>
            <a:endParaRPr/>
          </a:p>
        </p:txBody>
      </p:sp>
      <p:sp>
        <p:nvSpPr>
          <p:cNvPr id="445" name="Google Shape;445;p24"/>
          <p:cNvSpPr txBox="1"/>
          <p:nvPr/>
        </p:nvSpPr>
        <p:spPr>
          <a:xfrm>
            <a:off x="228600" y="5032375"/>
            <a:ext cx="8382000" cy="70167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a:solidFill>
                  <a:srgbClr val="0000FF"/>
                </a:solidFill>
                <a:latin typeface="Times New Roman"/>
                <a:ea typeface="Times New Roman"/>
                <a:cs typeface="Times New Roman"/>
                <a:sym typeface="Times New Roman"/>
              </a:rPr>
              <a:t>c) Nếu một tam giác có đường trung tuyến ứng với một cạnh bằng nửa cạnh ấy thì tam giác đó là tam giác vuông.</a:t>
            </a:r>
            <a:endParaRPr/>
          </a:p>
        </p:txBody>
      </p:sp>
      <p:sp>
        <p:nvSpPr>
          <p:cNvPr id="446" name="Google Shape;446;p24"/>
          <p:cNvSpPr txBox="1"/>
          <p:nvPr/>
        </p:nvSpPr>
        <p:spPr>
          <a:xfrm>
            <a:off x="147638" y="4038600"/>
            <a:ext cx="403860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err="1">
                <a:solidFill>
                  <a:srgbClr val="0000FF"/>
                </a:solidFill>
                <a:latin typeface="Times New Roman"/>
                <a:ea typeface="Times New Roman"/>
                <a:cs typeface="Times New Roman"/>
                <a:sym typeface="Times New Roman"/>
              </a:rPr>
              <a:t>Vì</a:t>
            </a:r>
            <a:r>
              <a:rPr lang="en-US" sz="2000" dirty="0">
                <a:solidFill>
                  <a:srgbClr val="0000FF"/>
                </a:solidFill>
                <a:latin typeface="Times New Roman"/>
                <a:ea typeface="Times New Roman"/>
                <a:cs typeface="Times New Roman"/>
                <a:sym typeface="Times New Roman"/>
              </a:rPr>
              <a:t> </a:t>
            </a:r>
            <a:r>
              <a:rPr lang="en-US" sz="2000" dirty="0" err="1">
                <a:solidFill>
                  <a:srgbClr val="0000FF"/>
                </a:solidFill>
                <a:latin typeface="Times New Roman"/>
                <a:ea typeface="Times New Roman"/>
                <a:cs typeface="Times New Roman"/>
                <a:sym typeface="Times New Roman"/>
              </a:rPr>
              <a:t>có</a:t>
            </a:r>
            <a:r>
              <a:rPr lang="en-US" sz="2000" dirty="0">
                <a:solidFill>
                  <a:srgbClr val="0000FF"/>
                </a:solidFill>
                <a:latin typeface="Times New Roman"/>
                <a:ea typeface="Times New Roman"/>
                <a:cs typeface="Times New Roman"/>
                <a:sym typeface="Times New Roman"/>
              </a:rPr>
              <a:t> AM = MD = MC = MB (</a:t>
            </a:r>
            <a:r>
              <a:rPr lang="en-US" sz="2000" dirty="0" err="1">
                <a:solidFill>
                  <a:srgbClr val="0000FF"/>
                </a:solidFill>
                <a:latin typeface="Times New Roman"/>
                <a:ea typeface="Times New Roman"/>
                <a:cs typeface="Times New Roman"/>
                <a:sym typeface="Times New Roman"/>
              </a:rPr>
              <a:t>gt</a:t>
            </a:r>
            <a:r>
              <a:rPr lang="en-US" sz="2000" dirty="0">
                <a:solidFill>
                  <a:srgbClr val="0000FF"/>
                </a:solidFill>
                <a:latin typeface="Times New Roman"/>
                <a:ea typeface="Times New Roman"/>
                <a:cs typeface="Times New Roman"/>
                <a:sym typeface="Times New Roman"/>
              </a:rPr>
              <a:t>)</a:t>
            </a:r>
            <a:endParaRPr dirty="0"/>
          </a:p>
        </p:txBody>
      </p:sp>
      <p:sp>
        <p:nvSpPr>
          <p:cNvPr id="447" name="Google Shape;447;p24"/>
          <p:cNvSpPr txBox="1"/>
          <p:nvPr/>
        </p:nvSpPr>
        <p:spPr>
          <a:xfrm>
            <a:off x="3657600" y="4064000"/>
            <a:ext cx="312420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=&gt; ABDC là hình chữ nhật</a:t>
            </a:r>
            <a:endParaRPr/>
          </a:p>
        </p:txBody>
      </p:sp>
      <p:sp>
        <p:nvSpPr>
          <p:cNvPr id="448" name="Google Shape;448;p24"/>
          <p:cNvSpPr txBox="1"/>
          <p:nvPr/>
        </p:nvSpPr>
        <p:spPr>
          <a:xfrm>
            <a:off x="352425" y="5908675"/>
            <a:ext cx="8382000" cy="70167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1">
                <a:solidFill>
                  <a:srgbClr val="FF0000"/>
                </a:solidFill>
                <a:latin typeface="Times New Roman"/>
                <a:ea typeface="Times New Roman"/>
                <a:cs typeface="Times New Roman"/>
                <a:sym typeface="Times New Roman"/>
              </a:rPr>
              <a:t>Định lý: 2.  Nếu một tam giác có đường trung tuyến ứng với một cạnh bằng nửa cạnh ấy thì tam giác đó là tam giác vuông.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0"/>
                                        </p:tgtEl>
                                        <p:attrNameLst>
                                          <p:attrName>style.visibility</p:attrName>
                                        </p:attrNameLst>
                                      </p:cBhvr>
                                      <p:to>
                                        <p:strVal val="visible"/>
                                      </p:to>
                                    </p:set>
                                    <p:animEffect transition="in" filter="fade">
                                      <p:cBhvr>
                                        <p:cTn id="7" dur="500"/>
                                        <p:tgtEl>
                                          <p:spTgt spid="44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41">
                                            <p:txEl>
                                              <p:pRg st="0" end="0"/>
                                            </p:txEl>
                                          </p:spTgt>
                                        </p:tgtEl>
                                        <p:attrNameLst>
                                          <p:attrName>style.visibility</p:attrName>
                                        </p:attrNameLst>
                                      </p:cBhvr>
                                      <p:to>
                                        <p:strVal val="visible"/>
                                      </p:to>
                                    </p:set>
                                    <p:animEffect transition="in" filter="fade">
                                      <p:cBhvr>
                                        <p:cTn id="11" dur="500"/>
                                        <p:tgtEl>
                                          <p:spTgt spid="441">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441">
                                            <p:txEl>
                                              <p:pRg st="1" end="1"/>
                                            </p:txEl>
                                          </p:spTgt>
                                        </p:tgtEl>
                                        <p:attrNameLst>
                                          <p:attrName>style.visibility</p:attrName>
                                        </p:attrNameLst>
                                      </p:cBhvr>
                                      <p:to>
                                        <p:strVal val="visible"/>
                                      </p:to>
                                    </p:set>
                                    <p:animEffect transition="in" filter="fade">
                                      <p:cBhvr>
                                        <p:cTn id="15" dur="500"/>
                                        <p:tgtEl>
                                          <p:spTgt spid="441">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441">
                                            <p:txEl>
                                              <p:pRg st="2" end="2"/>
                                            </p:txEl>
                                          </p:spTgt>
                                        </p:tgtEl>
                                        <p:attrNameLst>
                                          <p:attrName>style.visibility</p:attrName>
                                        </p:attrNameLst>
                                      </p:cBhvr>
                                      <p:to>
                                        <p:strVal val="visible"/>
                                      </p:to>
                                    </p:set>
                                    <p:animEffect transition="in" filter="fade">
                                      <p:cBhvr>
                                        <p:cTn id="19" dur="500"/>
                                        <p:tgtEl>
                                          <p:spTgt spid="441">
                                            <p:txEl>
                                              <p:pRg st="2" end="2"/>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41">
                                            <p:txEl>
                                              <p:pRg st="3" end="3"/>
                                            </p:txEl>
                                          </p:spTgt>
                                        </p:tgtEl>
                                        <p:attrNameLst>
                                          <p:attrName>style.visibility</p:attrName>
                                        </p:attrNameLst>
                                      </p:cBhvr>
                                      <p:to>
                                        <p:strVal val="visible"/>
                                      </p:to>
                                    </p:set>
                                    <p:animEffect transition="in" filter="fade">
                                      <p:cBhvr>
                                        <p:cTn id="23" dur="500"/>
                                        <p:tgtEl>
                                          <p:spTgt spid="441">
                                            <p:txEl>
                                              <p:pRg st="3" end="3"/>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26"/>
                                        </p:tgtEl>
                                        <p:attrNameLst>
                                          <p:attrName>style.visibility</p:attrName>
                                        </p:attrNameLst>
                                      </p:cBhvr>
                                      <p:to>
                                        <p:strVal val="visible"/>
                                      </p:to>
                                    </p:set>
                                    <p:animEffect transition="in" filter="fade">
                                      <p:cBhvr>
                                        <p:cTn id="27" dur="500"/>
                                        <p:tgtEl>
                                          <p:spTgt spid="4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42"/>
                                        </p:tgtEl>
                                        <p:attrNameLst>
                                          <p:attrName>style.visibility</p:attrName>
                                        </p:attrNameLst>
                                      </p:cBhvr>
                                      <p:to>
                                        <p:strVal val="visible"/>
                                      </p:to>
                                    </p:set>
                                    <p:animEffect transition="in" filter="fade">
                                      <p:cBhvr>
                                        <p:cTn id="32" dur="500"/>
                                        <p:tgtEl>
                                          <p:spTgt spid="44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43">
                                            <p:txEl>
                                              <p:pRg st="0" end="0"/>
                                            </p:txEl>
                                          </p:spTgt>
                                        </p:tgtEl>
                                        <p:attrNameLst>
                                          <p:attrName>style.visibility</p:attrName>
                                        </p:attrNameLst>
                                      </p:cBhvr>
                                      <p:to>
                                        <p:strVal val="visible"/>
                                      </p:to>
                                    </p:set>
                                    <p:animEffect transition="in" filter="fade">
                                      <p:cBhvr>
                                        <p:cTn id="37" dur="1000"/>
                                        <p:tgtEl>
                                          <p:spTgt spid="44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46"/>
                                        </p:tgtEl>
                                        <p:attrNameLst>
                                          <p:attrName>style.visibility</p:attrName>
                                        </p:attrNameLst>
                                      </p:cBhvr>
                                      <p:to>
                                        <p:strVal val="visible"/>
                                      </p:to>
                                    </p:set>
                                    <p:animEffect transition="in" filter="fade">
                                      <p:cBhvr>
                                        <p:cTn id="42" dur="500"/>
                                        <p:tgtEl>
                                          <p:spTgt spid="44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47"/>
                                        </p:tgtEl>
                                        <p:attrNameLst>
                                          <p:attrName>style.visibility</p:attrName>
                                        </p:attrNameLst>
                                      </p:cBhvr>
                                      <p:to>
                                        <p:strVal val="visible"/>
                                      </p:to>
                                    </p:set>
                                    <p:animEffect transition="in" filter="fade">
                                      <p:cBhvr>
                                        <p:cTn id="47" dur="500"/>
                                        <p:tgtEl>
                                          <p:spTgt spid="44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44"/>
                                        </p:tgtEl>
                                        <p:attrNameLst>
                                          <p:attrName>style.visibility</p:attrName>
                                        </p:attrNameLst>
                                      </p:cBhvr>
                                      <p:to>
                                        <p:strVal val="visible"/>
                                      </p:to>
                                    </p:set>
                                    <p:animEffect transition="in" filter="fade">
                                      <p:cBhvr>
                                        <p:cTn id="52" dur="500"/>
                                        <p:tgtEl>
                                          <p:spTgt spid="44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5"/>
                                        </p:tgtEl>
                                        <p:attrNameLst>
                                          <p:attrName>style.visibility</p:attrName>
                                        </p:attrNameLst>
                                      </p:cBhvr>
                                      <p:to>
                                        <p:strVal val="visible"/>
                                      </p:to>
                                    </p:set>
                                    <p:animEffect transition="in" filter="fade">
                                      <p:cBhvr>
                                        <p:cTn id="57" dur="500"/>
                                        <p:tgtEl>
                                          <p:spTgt spid="44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48"/>
                                        </p:tgtEl>
                                        <p:attrNameLst>
                                          <p:attrName>style.visibility</p:attrName>
                                        </p:attrNameLst>
                                      </p:cBhvr>
                                      <p:to>
                                        <p:strVal val="visible"/>
                                      </p:to>
                                    </p:set>
                                    <p:animEffect transition="in" filter="fade">
                                      <p:cBhvr>
                                        <p:cTn id="62" dur="500"/>
                                        <p:tgtEl>
                                          <p:spTgt spid="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452"/>
        <p:cNvGrpSpPr/>
        <p:nvPr/>
      </p:nvGrpSpPr>
      <p:grpSpPr>
        <a:xfrm>
          <a:off x="0" y="0"/>
          <a:ext cx="0" cy="0"/>
          <a:chOff x="0" y="0"/>
          <a:chExt cx="0" cy="0"/>
        </a:xfrm>
      </p:grpSpPr>
      <p:sp>
        <p:nvSpPr>
          <p:cNvPr id="453" name="Google Shape;453;p25"/>
          <p:cNvSpPr/>
          <p:nvPr/>
        </p:nvSpPr>
        <p:spPr>
          <a:xfrm>
            <a:off x="1690688" y="2438400"/>
            <a:ext cx="1981200" cy="609600"/>
          </a:xfrm>
          <a:prstGeom prst="rect">
            <a:avLst/>
          </a:prstGeom>
          <a:solidFill>
            <a:schemeClr val="accent1"/>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Hình chữ nhật</a:t>
            </a:r>
            <a:endParaRPr/>
          </a:p>
        </p:txBody>
      </p:sp>
      <p:cxnSp>
        <p:nvCxnSpPr>
          <p:cNvPr id="454" name="Google Shape;454;p25"/>
          <p:cNvCxnSpPr/>
          <p:nvPr/>
        </p:nvCxnSpPr>
        <p:spPr>
          <a:xfrm rot="10800000">
            <a:off x="2667000" y="1447800"/>
            <a:ext cx="0" cy="914400"/>
          </a:xfrm>
          <a:prstGeom prst="straightConnector1">
            <a:avLst/>
          </a:prstGeom>
          <a:noFill/>
          <a:ln w="28575" cap="flat" cmpd="sng">
            <a:solidFill>
              <a:srgbClr val="FF0000"/>
            </a:solidFill>
            <a:prstDash val="solid"/>
            <a:round/>
            <a:headEnd type="none" w="med" len="med"/>
            <a:tailEnd type="triangle" w="med" len="med"/>
          </a:ln>
        </p:spPr>
      </p:cxnSp>
      <p:grpSp>
        <p:nvGrpSpPr>
          <p:cNvPr id="455" name="Google Shape;455;p25"/>
          <p:cNvGrpSpPr/>
          <p:nvPr/>
        </p:nvGrpSpPr>
        <p:grpSpPr>
          <a:xfrm>
            <a:off x="1524000" y="757238"/>
            <a:ext cx="2438400" cy="690562"/>
            <a:chOff x="960" y="477"/>
            <a:chExt cx="1536" cy="435"/>
          </a:xfrm>
        </p:grpSpPr>
        <p:sp>
          <p:nvSpPr>
            <p:cNvPr id="456" name="Google Shape;456;p25"/>
            <p:cNvSpPr/>
            <p:nvPr/>
          </p:nvSpPr>
          <p:spPr>
            <a:xfrm>
              <a:off x="960" y="480"/>
              <a:ext cx="1536" cy="432"/>
            </a:xfrm>
            <a:prstGeom prst="rect">
              <a:avLst/>
            </a:prstGeom>
            <a:solidFill>
              <a:srgbClr val="66FFCC"/>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Định nghĩa</a:t>
              </a:r>
              <a:endParaRPr/>
            </a:p>
          </p:txBody>
        </p:sp>
        <p:sp>
          <p:nvSpPr>
            <p:cNvPr id="457" name="Google Shape;457;p25"/>
            <p:cNvSpPr/>
            <p:nvPr/>
          </p:nvSpPr>
          <p:spPr>
            <a:xfrm>
              <a:off x="960" y="758"/>
              <a:ext cx="144" cy="144"/>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58" name="Google Shape;458;p25"/>
            <p:cNvSpPr/>
            <p:nvPr/>
          </p:nvSpPr>
          <p:spPr>
            <a:xfrm>
              <a:off x="2351" y="768"/>
              <a:ext cx="144" cy="144"/>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59" name="Google Shape;459;p25"/>
            <p:cNvSpPr/>
            <p:nvPr/>
          </p:nvSpPr>
          <p:spPr>
            <a:xfrm>
              <a:off x="2352" y="480"/>
              <a:ext cx="144" cy="144"/>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60" name="Google Shape;460;p25"/>
            <p:cNvSpPr/>
            <p:nvPr/>
          </p:nvSpPr>
          <p:spPr>
            <a:xfrm>
              <a:off x="960" y="477"/>
              <a:ext cx="144" cy="144"/>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cxnSp>
        <p:nvCxnSpPr>
          <p:cNvPr id="461" name="Google Shape;461;p25"/>
          <p:cNvCxnSpPr/>
          <p:nvPr/>
        </p:nvCxnSpPr>
        <p:spPr>
          <a:xfrm>
            <a:off x="2667000" y="3048000"/>
            <a:ext cx="0" cy="914400"/>
          </a:xfrm>
          <a:prstGeom prst="straightConnector1">
            <a:avLst/>
          </a:prstGeom>
          <a:noFill/>
          <a:ln w="28575" cap="flat" cmpd="sng">
            <a:solidFill>
              <a:srgbClr val="FF0000"/>
            </a:solidFill>
            <a:prstDash val="solid"/>
            <a:round/>
            <a:headEnd type="none" w="med" len="med"/>
            <a:tailEnd type="triangle" w="med" len="med"/>
          </a:ln>
        </p:spPr>
      </p:cxnSp>
      <p:sp>
        <p:nvSpPr>
          <p:cNvPr id="462" name="Google Shape;462;p25"/>
          <p:cNvSpPr/>
          <p:nvPr/>
        </p:nvSpPr>
        <p:spPr>
          <a:xfrm>
            <a:off x="1471613" y="3981450"/>
            <a:ext cx="2438400" cy="533400"/>
          </a:xfrm>
          <a:prstGeom prst="ellipse">
            <a:avLst/>
          </a:prstGeom>
          <a:solidFill>
            <a:srgbClr val="66FFCC"/>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Tính chất</a:t>
            </a:r>
            <a:endParaRPr/>
          </a:p>
        </p:txBody>
      </p:sp>
      <p:grpSp>
        <p:nvGrpSpPr>
          <p:cNvPr id="463" name="Google Shape;463;p25"/>
          <p:cNvGrpSpPr/>
          <p:nvPr/>
        </p:nvGrpSpPr>
        <p:grpSpPr>
          <a:xfrm>
            <a:off x="304800" y="5038725"/>
            <a:ext cx="1757363" cy="820738"/>
            <a:chOff x="192" y="3630"/>
            <a:chExt cx="1107" cy="517"/>
          </a:xfrm>
        </p:grpSpPr>
        <p:sp>
          <p:nvSpPr>
            <p:cNvPr id="464" name="Google Shape;464;p25"/>
            <p:cNvSpPr/>
            <p:nvPr/>
          </p:nvSpPr>
          <p:spPr>
            <a:xfrm>
              <a:off x="192" y="3630"/>
              <a:ext cx="1104" cy="517"/>
            </a:xfrm>
            <a:prstGeom prst="rect">
              <a:avLst/>
            </a:prstGeom>
            <a:solidFill>
              <a:srgbClr val="FFFF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65" name="Google Shape;465;p25"/>
            <p:cNvSpPr/>
            <p:nvPr/>
          </p:nvSpPr>
          <p:spPr>
            <a:xfrm>
              <a:off x="192" y="3999"/>
              <a:ext cx="144" cy="144"/>
            </a:xfrm>
            <a:prstGeom prst="rect">
              <a:avLst/>
            </a:prstGeom>
            <a:solidFill>
              <a:srgbClr val="FFFF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66" name="Google Shape;466;p25"/>
            <p:cNvSpPr/>
            <p:nvPr/>
          </p:nvSpPr>
          <p:spPr>
            <a:xfrm>
              <a:off x="1152" y="3996"/>
              <a:ext cx="144" cy="144"/>
            </a:xfrm>
            <a:prstGeom prst="rect">
              <a:avLst/>
            </a:prstGeom>
            <a:solidFill>
              <a:srgbClr val="FFFF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67" name="Google Shape;467;p25"/>
            <p:cNvSpPr/>
            <p:nvPr/>
          </p:nvSpPr>
          <p:spPr>
            <a:xfrm>
              <a:off x="1155" y="3633"/>
              <a:ext cx="144" cy="144"/>
            </a:xfrm>
            <a:prstGeom prst="rect">
              <a:avLst/>
            </a:prstGeom>
            <a:solidFill>
              <a:srgbClr val="FFFF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68" name="Google Shape;468;p25"/>
            <p:cNvSpPr/>
            <p:nvPr/>
          </p:nvSpPr>
          <p:spPr>
            <a:xfrm>
              <a:off x="192" y="3630"/>
              <a:ext cx="144" cy="144"/>
            </a:xfrm>
            <a:prstGeom prst="rect">
              <a:avLst/>
            </a:prstGeom>
            <a:solidFill>
              <a:srgbClr val="FFFF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grpSp>
        <p:nvGrpSpPr>
          <p:cNvPr id="469" name="Google Shape;469;p25"/>
          <p:cNvGrpSpPr/>
          <p:nvPr/>
        </p:nvGrpSpPr>
        <p:grpSpPr>
          <a:xfrm>
            <a:off x="2557463" y="4948238"/>
            <a:ext cx="1981200" cy="981075"/>
            <a:chOff x="1566" y="3552"/>
            <a:chExt cx="1248" cy="618"/>
          </a:xfrm>
        </p:grpSpPr>
        <p:sp>
          <p:nvSpPr>
            <p:cNvPr id="470" name="Google Shape;470;p25"/>
            <p:cNvSpPr/>
            <p:nvPr/>
          </p:nvSpPr>
          <p:spPr>
            <a:xfrm>
              <a:off x="1632" y="3615"/>
              <a:ext cx="1104" cy="517"/>
            </a:xfrm>
            <a:prstGeom prst="rect">
              <a:avLst/>
            </a:prstGeom>
            <a:solidFill>
              <a:srgbClr val="FFFF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71" name="Google Shape;471;p25"/>
            <p:cNvSpPr/>
            <p:nvPr/>
          </p:nvSpPr>
          <p:spPr>
            <a:xfrm>
              <a:off x="1566" y="3899"/>
              <a:ext cx="147" cy="4"/>
            </a:xfrm>
            <a:custGeom>
              <a:avLst/>
              <a:gdLst/>
              <a:ahLst/>
              <a:cxnLst/>
              <a:rect l="l" t="t" r="r" b="b"/>
              <a:pathLst>
                <a:path w="147" h="4" extrusionOk="0">
                  <a:moveTo>
                    <a:pt x="0" y="4"/>
                  </a:moveTo>
                  <a:lnTo>
                    <a:pt x="147" y="0"/>
                  </a:lnTo>
                </a:path>
              </a:pathLst>
            </a:custGeom>
            <a:solidFill>
              <a:srgbClr val="FFFF00"/>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72" name="Google Shape;472;p25"/>
            <p:cNvSpPr/>
            <p:nvPr/>
          </p:nvSpPr>
          <p:spPr>
            <a:xfrm>
              <a:off x="2667" y="3888"/>
              <a:ext cx="147" cy="4"/>
            </a:xfrm>
            <a:custGeom>
              <a:avLst/>
              <a:gdLst/>
              <a:ahLst/>
              <a:cxnLst/>
              <a:rect l="l" t="t" r="r" b="b"/>
              <a:pathLst>
                <a:path w="147" h="4" extrusionOk="0">
                  <a:moveTo>
                    <a:pt x="0" y="4"/>
                  </a:moveTo>
                  <a:lnTo>
                    <a:pt x="147" y="0"/>
                  </a:lnTo>
                </a:path>
              </a:pathLst>
            </a:custGeom>
            <a:solidFill>
              <a:srgbClr val="FFFF00"/>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73" name="Google Shape;473;p25"/>
            <p:cNvSpPr/>
            <p:nvPr/>
          </p:nvSpPr>
          <p:spPr>
            <a:xfrm>
              <a:off x="2156" y="3552"/>
              <a:ext cx="4" cy="111"/>
            </a:xfrm>
            <a:custGeom>
              <a:avLst/>
              <a:gdLst/>
              <a:ahLst/>
              <a:cxnLst/>
              <a:rect l="l" t="t" r="r" b="b"/>
              <a:pathLst>
                <a:path w="4" h="111" extrusionOk="0">
                  <a:moveTo>
                    <a:pt x="4" y="0"/>
                  </a:moveTo>
                  <a:lnTo>
                    <a:pt x="0" y="111"/>
                  </a:lnTo>
                </a:path>
              </a:pathLst>
            </a:custGeom>
            <a:solidFill>
              <a:srgbClr val="FFFF00"/>
            </a:solidFill>
            <a:ln w="38100" cap="flat" cmpd="dbl">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74" name="Google Shape;474;p25"/>
            <p:cNvSpPr/>
            <p:nvPr/>
          </p:nvSpPr>
          <p:spPr>
            <a:xfrm>
              <a:off x="2148" y="4059"/>
              <a:ext cx="4" cy="111"/>
            </a:xfrm>
            <a:custGeom>
              <a:avLst/>
              <a:gdLst/>
              <a:ahLst/>
              <a:cxnLst/>
              <a:rect l="l" t="t" r="r" b="b"/>
              <a:pathLst>
                <a:path w="4" h="111" extrusionOk="0">
                  <a:moveTo>
                    <a:pt x="4" y="0"/>
                  </a:moveTo>
                  <a:lnTo>
                    <a:pt x="0" y="111"/>
                  </a:lnTo>
                </a:path>
              </a:pathLst>
            </a:custGeom>
            <a:solidFill>
              <a:srgbClr val="FFFF00"/>
            </a:solidFill>
            <a:ln w="38100" cap="flat" cmpd="dbl">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grpSp>
        <p:nvGrpSpPr>
          <p:cNvPr id="475" name="Google Shape;475;p25"/>
          <p:cNvGrpSpPr/>
          <p:nvPr/>
        </p:nvGrpSpPr>
        <p:grpSpPr>
          <a:xfrm>
            <a:off x="5791200" y="5091113"/>
            <a:ext cx="1770063" cy="820737"/>
            <a:chOff x="3013" y="3600"/>
            <a:chExt cx="1115" cy="517"/>
          </a:xfrm>
        </p:grpSpPr>
        <p:sp>
          <p:nvSpPr>
            <p:cNvPr id="476" name="Google Shape;476;p25"/>
            <p:cNvSpPr/>
            <p:nvPr/>
          </p:nvSpPr>
          <p:spPr>
            <a:xfrm>
              <a:off x="3024" y="3600"/>
              <a:ext cx="1104" cy="517"/>
            </a:xfrm>
            <a:prstGeom prst="rect">
              <a:avLst/>
            </a:prstGeom>
            <a:solidFill>
              <a:srgbClr val="FFFF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77" name="Google Shape;477;p25"/>
            <p:cNvSpPr/>
            <p:nvPr/>
          </p:nvSpPr>
          <p:spPr>
            <a:xfrm>
              <a:off x="3013" y="3604"/>
              <a:ext cx="1108" cy="502"/>
            </a:xfrm>
            <a:custGeom>
              <a:avLst/>
              <a:gdLst/>
              <a:ahLst/>
              <a:cxnLst/>
              <a:rect l="l" t="t" r="r" b="b"/>
              <a:pathLst>
                <a:path w="1108" h="502" extrusionOk="0">
                  <a:moveTo>
                    <a:pt x="0" y="502"/>
                  </a:moveTo>
                  <a:lnTo>
                    <a:pt x="1108" y="0"/>
                  </a:lnTo>
                </a:path>
              </a:pathLst>
            </a:custGeom>
            <a:solidFill>
              <a:srgbClr val="FFFF00"/>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78" name="Google Shape;478;p25"/>
            <p:cNvSpPr/>
            <p:nvPr/>
          </p:nvSpPr>
          <p:spPr>
            <a:xfrm>
              <a:off x="3024" y="3600"/>
              <a:ext cx="1097" cy="506"/>
            </a:xfrm>
            <a:custGeom>
              <a:avLst/>
              <a:gdLst/>
              <a:ahLst/>
              <a:cxnLst/>
              <a:rect l="l" t="t" r="r" b="b"/>
              <a:pathLst>
                <a:path w="1097" h="506" extrusionOk="0">
                  <a:moveTo>
                    <a:pt x="0" y="0"/>
                  </a:moveTo>
                  <a:lnTo>
                    <a:pt x="1097" y="506"/>
                  </a:lnTo>
                </a:path>
              </a:pathLst>
            </a:custGeom>
            <a:solidFill>
              <a:srgbClr val="FFFF00"/>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479" name="Google Shape;479;p25"/>
            <p:cNvCxnSpPr/>
            <p:nvPr/>
          </p:nvCxnSpPr>
          <p:spPr>
            <a:xfrm flipH="1">
              <a:off x="3312" y="3726"/>
              <a:ext cx="48" cy="48"/>
            </a:xfrm>
            <a:prstGeom prst="straightConnector1">
              <a:avLst/>
            </a:prstGeom>
            <a:noFill/>
            <a:ln w="9525" cap="flat" cmpd="sng">
              <a:solidFill>
                <a:schemeClr val="dk1"/>
              </a:solidFill>
              <a:prstDash val="solid"/>
              <a:round/>
              <a:headEnd type="none" w="med" len="med"/>
              <a:tailEnd type="none" w="med" len="med"/>
            </a:ln>
          </p:spPr>
        </p:cxnSp>
        <p:cxnSp>
          <p:nvCxnSpPr>
            <p:cNvPr id="480" name="Google Shape;480;p25"/>
            <p:cNvCxnSpPr/>
            <p:nvPr/>
          </p:nvCxnSpPr>
          <p:spPr>
            <a:xfrm flipH="1">
              <a:off x="3792" y="3936"/>
              <a:ext cx="48" cy="48"/>
            </a:xfrm>
            <a:prstGeom prst="straightConnector1">
              <a:avLst/>
            </a:prstGeom>
            <a:noFill/>
            <a:ln w="9525" cap="flat" cmpd="sng">
              <a:solidFill>
                <a:schemeClr val="dk1"/>
              </a:solidFill>
              <a:prstDash val="solid"/>
              <a:round/>
              <a:headEnd type="none" w="med" len="med"/>
              <a:tailEnd type="none" w="med" len="med"/>
            </a:ln>
          </p:spPr>
        </p:cxnSp>
        <p:sp>
          <p:nvSpPr>
            <p:cNvPr id="481" name="Google Shape;481;p25"/>
            <p:cNvSpPr/>
            <p:nvPr/>
          </p:nvSpPr>
          <p:spPr>
            <a:xfrm>
              <a:off x="3264" y="3936"/>
              <a:ext cx="74" cy="96"/>
            </a:xfrm>
            <a:custGeom>
              <a:avLst/>
              <a:gdLst/>
              <a:ahLst/>
              <a:cxnLst/>
              <a:rect l="l" t="t" r="r" b="b"/>
              <a:pathLst>
                <a:path w="74" h="96" extrusionOk="0">
                  <a:moveTo>
                    <a:pt x="0" y="0"/>
                  </a:moveTo>
                  <a:lnTo>
                    <a:pt x="74" y="96"/>
                  </a:lnTo>
                </a:path>
              </a:pathLst>
            </a:custGeom>
            <a:solidFill>
              <a:srgbClr val="FFFF00"/>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82" name="Google Shape;482;p25"/>
            <p:cNvSpPr/>
            <p:nvPr/>
          </p:nvSpPr>
          <p:spPr>
            <a:xfrm>
              <a:off x="3738" y="3726"/>
              <a:ext cx="87" cy="85"/>
            </a:xfrm>
            <a:custGeom>
              <a:avLst/>
              <a:gdLst/>
              <a:ahLst/>
              <a:cxnLst/>
              <a:rect l="l" t="t" r="r" b="b"/>
              <a:pathLst>
                <a:path w="87" h="85" extrusionOk="0">
                  <a:moveTo>
                    <a:pt x="0" y="0"/>
                  </a:moveTo>
                  <a:lnTo>
                    <a:pt x="87" y="85"/>
                  </a:lnTo>
                </a:path>
              </a:pathLst>
            </a:custGeom>
            <a:solidFill>
              <a:srgbClr val="FFFF00"/>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sp>
        <p:nvSpPr>
          <p:cNvPr id="483" name="Google Shape;483;p25"/>
          <p:cNvSpPr txBox="1"/>
          <p:nvPr/>
        </p:nvSpPr>
        <p:spPr>
          <a:xfrm>
            <a:off x="-23813" y="5962650"/>
            <a:ext cx="2133601" cy="830263"/>
          </a:xfrm>
          <a:prstGeom prst="rect">
            <a:avLst/>
          </a:prstGeom>
          <a:noFill/>
          <a:ln>
            <a:noFill/>
          </a:ln>
        </p:spPr>
        <p:txBody>
          <a:bodyPr spcFirstLastPara="1" wrap="square" lIns="91425" tIns="45700" rIns="91425" bIns="45700" anchor="t" anchorCtr="0">
            <a:spAutoFit/>
          </a:bodyPr>
          <a:lstStyle/>
          <a:p>
            <a:pPr marL="0" marR="0" lvl="0" indent="0" algn="ctr" rtl="0">
              <a:lnSpc>
                <a:spcPct val="80000"/>
              </a:lnSpc>
              <a:spcBef>
                <a:spcPts val="0"/>
              </a:spcBef>
              <a:spcAft>
                <a:spcPts val="0"/>
              </a:spcAft>
              <a:buNone/>
            </a:pPr>
            <a:r>
              <a:rPr lang="en-US" sz="2000">
                <a:solidFill>
                  <a:schemeClr val="dk1"/>
                </a:solidFill>
                <a:latin typeface="Times New Roman"/>
                <a:ea typeface="Times New Roman"/>
                <a:cs typeface="Times New Roman"/>
                <a:sym typeface="Times New Roman"/>
              </a:rPr>
              <a:t>Bốn góc </a:t>
            </a:r>
            <a:r>
              <a:rPr lang="en-US" sz="2000" u="sng">
                <a:solidFill>
                  <a:srgbClr val="FF00FF"/>
                </a:solidFill>
                <a:latin typeface="Times New Roman"/>
                <a:ea typeface="Times New Roman"/>
                <a:cs typeface="Times New Roman"/>
                <a:sym typeface="Times New Roman"/>
              </a:rPr>
              <a:t>bằng nhau</a:t>
            </a:r>
            <a:r>
              <a:rPr lang="en-US" sz="2000">
                <a:solidFill>
                  <a:schemeClr val="dk1"/>
                </a:solidFill>
                <a:latin typeface="Times New Roman"/>
                <a:ea typeface="Times New Roman"/>
                <a:cs typeface="Times New Roman"/>
                <a:sym typeface="Times New Roman"/>
              </a:rPr>
              <a:t> và mỗi góc bằng 90</a:t>
            </a:r>
            <a:r>
              <a:rPr lang="en-US" sz="2000" baseline="30000">
                <a:solidFill>
                  <a:schemeClr val="dk1"/>
                </a:solidFill>
                <a:latin typeface="Times New Roman"/>
                <a:ea typeface="Times New Roman"/>
                <a:cs typeface="Times New Roman"/>
                <a:sym typeface="Times New Roman"/>
              </a:rPr>
              <a:t>0</a:t>
            </a:r>
            <a:endParaRPr sz="2000">
              <a:solidFill>
                <a:schemeClr val="dk1"/>
              </a:solidFill>
              <a:latin typeface="Times New Roman"/>
              <a:ea typeface="Times New Roman"/>
              <a:cs typeface="Times New Roman"/>
              <a:sym typeface="Times New Roman"/>
            </a:endParaRPr>
          </a:p>
        </p:txBody>
      </p:sp>
      <p:sp>
        <p:nvSpPr>
          <p:cNvPr id="484" name="Google Shape;484;p25"/>
          <p:cNvSpPr txBox="1"/>
          <p:nvPr/>
        </p:nvSpPr>
        <p:spPr>
          <a:xfrm>
            <a:off x="2057400" y="6005513"/>
            <a:ext cx="2725738" cy="738187"/>
          </a:xfrm>
          <a:prstGeom prst="rect">
            <a:avLst/>
          </a:prstGeom>
          <a:noFill/>
          <a:ln>
            <a:noFill/>
          </a:ln>
        </p:spPr>
        <p:txBody>
          <a:bodyPr spcFirstLastPara="1" wrap="square" lIns="91425" tIns="45700" rIns="91425" bIns="45700" anchor="t" anchorCtr="0">
            <a:spAutoFit/>
          </a:bodyPr>
          <a:lstStyle/>
          <a:p>
            <a:pPr marL="0" marR="0" lvl="0" indent="0" algn="ctr" rtl="0">
              <a:lnSpc>
                <a:spcPct val="80000"/>
              </a:lnSpc>
              <a:spcBef>
                <a:spcPts val="0"/>
              </a:spcBef>
              <a:spcAft>
                <a:spcPts val="0"/>
              </a:spcAft>
              <a:buNone/>
            </a:pPr>
            <a:r>
              <a:rPr lang="en-US" sz="2000">
                <a:solidFill>
                  <a:schemeClr val="dk1"/>
                </a:solidFill>
                <a:latin typeface="Times New Roman"/>
                <a:ea typeface="Times New Roman"/>
                <a:cs typeface="Times New Roman"/>
                <a:sym typeface="Times New Roman"/>
              </a:rPr>
              <a:t>Các cạnh đối </a:t>
            </a:r>
            <a:endParaRPr/>
          </a:p>
          <a:p>
            <a:pPr marL="0" marR="0" lvl="0" indent="0" algn="ctr" rtl="0">
              <a:lnSpc>
                <a:spcPct val="80000"/>
              </a:lnSpc>
              <a:spcBef>
                <a:spcPts val="1000"/>
              </a:spcBef>
              <a:spcAft>
                <a:spcPts val="0"/>
              </a:spcAft>
              <a:buNone/>
            </a:pPr>
            <a:r>
              <a:rPr lang="en-US" sz="2000">
                <a:solidFill>
                  <a:srgbClr val="FF33CC"/>
                </a:solidFill>
                <a:latin typeface="Times New Roman"/>
                <a:ea typeface="Times New Roman"/>
                <a:cs typeface="Times New Roman"/>
                <a:sym typeface="Times New Roman"/>
              </a:rPr>
              <a:t>song song </a:t>
            </a:r>
            <a:r>
              <a:rPr lang="en-US" sz="2000">
                <a:solidFill>
                  <a:schemeClr val="dk1"/>
                </a:solidFill>
                <a:latin typeface="Times New Roman"/>
                <a:ea typeface="Times New Roman"/>
                <a:cs typeface="Times New Roman"/>
                <a:sym typeface="Times New Roman"/>
              </a:rPr>
              <a:t>và </a:t>
            </a:r>
            <a:r>
              <a:rPr lang="en-US" sz="2000">
                <a:solidFill>
                  <a:srgbClr val="FF33CC"/>
                </a:solidFill>
                <a:latin typeface="Times New Roman"/>
                <a:ea typeface="Times New Roman"/>
                <a:cs typeface="Times New Roman"/>
                <a:sym typeface="Times New Roman"/>
              </a:rPr>
              <a:t>bằng nhau</a:t>
            </a:r>
            <a:endParaRPr/>
          </a:p>
        </p:txBody>
      </p:sp>
      <p:sp>
        <p:nvSpPr>
          <p:cNvPr id="485" name="Google Shape;485;p25"/>
          <p:cNvSpPr txBox="1"/>
          <p:nvPr/>
        </p:nvSpPr>
        <p:spPr>
          <a:xfrm>
            <a:off x="4448175" y="6005513"/>
            <a:ext cx="4648200" cy="733425"/>
          </a:xfrm>
          <a:prstGeom prst="rect">
            <a:avLst/>
          </a:prstGeom>
          <a:noFill/>
          <a:ln>
            <a:noFill/>
          </a:ln>
        </p:spPr>
        <p:txBody>
          <a:bodyPr spcFirstLastPara="1" wrap="square" lIns="91425" tIns="45700" rIns="91425" bIns="45700" anchor="t" anchorCtr="0">
            <a:spAutoFit/>
          </a:bodyPr>
          <a:lstStyle/>
          <a:p>
            <a:pPr marL="0" marR="0" lvl="0" indent="0" algn="ctr" rtl="0">
              <a:lnSpc>
                <a:spcPct val="80000"/>
              </a:lnSpc>
              <a:spcBef>
                <a:spcPts val="0"/>
              </a:spcBef>
              <a:spcAft>
                <a:spcPts val="0"/>
              </a:spcAft>
              <a:buNone/>
            </a:pPr>
            <a:r>
              <a:rPr lang="en-US" sz="2000">
                <a:solidFill>
                  <a:schemeClr val="dk1"/>
                </a:solidFill>
                <a:latin typeface="Times New Roman"/>
                <a:ea typeface="Times New Roman"/>
                <a:cs typeface="Times New Roman"/>
                <a:sym typeface="Times New Roman"/>
              </a:rPr>
              <a:t>Hai đường chéo </a:t>
            </a:r>
            <a:r>
              <a:rPr lang="en-US" sz="2000">
                <a:solidFill>
                  <a:srgbClr val="FF33CC"/>
                </a:solidFill>
                <a:latin typeface="Times New Roman"/>
                <a:ea typeface="Times New Roman"/>
                <a:cs typeface="Times New Roman"/>
                <a:sym typeface="Times New Roman"/>
              </a:rPr>
              <a:t>bằng nhau</a:t>
            </a:r>
            <a:r>
              <a:rPr lang="en-US" sz="2000">
                <a:solidFill>
                  <a:schemeClr val="dk1"/>
                </a:solidFill>
                <a:latin typeface="Times New Roman"/>
                <a:ea typeface="Times New Roman"/>
                <a:cs typeface="Times New Roman"/>
                <a:sym typeface="Times New Roman"/>
              </a:rPr>
              <a:t>, cắt nhau</a:t>
            </a:r>
            <a:endParaRPr/>
          </a:p>
          <a:p>
            <a:pPr marL="0" marR="0" lvl="0" indent="0" algn="ctr" rtl="0">
              <a:lnSpc>
                <a:spcPct val="80000"/>
              </a:lnSpc>
              <a:spcBef>
                <a:spcPts val="1000"/>
              </a:spcBef>
              <a:spcAft>
                <a:spcPts val="0"/>
              </a:spcAft>
              <a:buNone/>
            </a:pPr>
            <a:r>
              <a:rPr lang="en-US" sz="2000">
                <a:solidFill>
                  <a:schemeClr val="dk1"/>
                </a:solidFill>
                <a:latin typeface="Times New Roman"/>
                <a:ea typeface="Times New Roman"/>
                <a:cs typeface="Times New Roman"/>
                <a:sym typeface="Times New Roman"/>
              </a:rPr>
              <a:t> tại trung điểm của mỗi đường</a:t>
            </a:r>
            <a:endParaRPr/>
          </a:p>
        </p:txBody>
      </p:sp>
      <p:cxnSp>
        <p:nvCxnSpPr>
          <p:cNvPr id="486" name="Google Shape;486;p25"/>
          <p:cNvCxnSpPr/>
          <p:nvPr/>
        </p:nvCxnSpPr>
        <p:spPr>
          <a:xfrm flipH="1">
            <a:off x="1447800" y="4495800"/>
            <a:ext cx="1219200" cy="457200"/>
          </a:xfrm>
          <a:prstGeom prst="straightConnector1">
            <a:avLst/>
          </a:prstGeom>
          <a:noFill/>
          <a:ln w="28575" cap="flat" cmpd="sng">
            <a:solidFill>
              <a:srgbClr val="0000FF"/>
            </a:solidFill>
            <a:prstDash val="solid"/>
            <a:round/>
            <a:headEnd type="none" w="med" len="med"/>
            <a:tailEnd type="triangle" w="med" len="med"/>
          </a:ln>
        </p:spPr>
      </p:cxnSp>
      <p:cxnSp>
        <p:nvCxnSpPr>
          <p:cNvPr id="487" name="Google Shape;487;p25"/>
          <p:cNvCxnSpPr/>
          <p:nvPr/>
        </p:nvCxnSpPr>
        <p:spPr>
          <a:xfrm>
            <a:off x="2667000" y="4519613"/>
            <a:ext cx="685800" cy="533400"/>
          </a:xfrm>
          <a:prstGeom prst="straightConnector1">
            <a:avLst/>
          </a:prstGeom>
          <a:noFill/>
          <a:ln w="28575" cap="flat" cmpd="sng">
            <a:solidFill>
              <a:srgbClr val="0000FF"/>
            </a:solidFill>
            <a:prstDash val="solid"/>
            <a:round/>
            <a:headEnd type="none" w="med" len="med"/>
            <a:tailEnd type="triangle" w="med" len="med"/>
          </a:ln>
        </p:spPr>
      </p:cxnSp>
      <p:sp>
        <p:nvSpPr>
          <p:cNvPr id="488" name="Google Shape;488;p25"/>
          <p:cNvSpPr/>
          <p:nvPr/>
        </p:nvSpPr>
        <p:spPr>
          <a:xfrm>
            <a:off x="2667000" y="4495800"/>
            <a:ext cx="3076575" cy="779463"/>
          </a:xfrm>
          <a:custGeom>
            <a:avLst/>
            <a:gdLst/>
            <a:ahLst/>
            <a:cxnLst/>
            <a:rect l="l" t="t" r="r" b="b"/>
            <a:pathLst>
              <a:path w="1938" h="491" extrusionOk="0">
                <a:moveTo>
                  <a:pt x="0" y="0"/>
                </a:moveTo>
                <a:lnTo>
                  <a:pt x="1938" y="491"/>
                </a:lnTo>
              </a:path>
            </a:pathLst>
          </a:custGeom>
          <a:noFill/>
          <a:ln w="28575" cap="flat" cmpd="sng">
            <a:solidFill>
              <a:srgbClr val="0000FF"/>
            </a:solidFill>
            <a:prstDash val="solid"/>
            <a:round/>
            <a:headEnd type="none" w="sm" len="sm"/>
            <a:tailEnd type="triangl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89" name="Google Shape;489;p25"/>
          <p:cNvSpPr/>
          <p:nvPr/>
        </p:nvSpPr>
        <p:spPr>
          <a:xfrm>
            <a:off x="5924550" y="2247900"/>
            <a:ext cx="2362200" cy="685800"/>
          </a:xfrm>
          <a:prstGeom prst="ellipse">
            <a:avLst/>
          </a:prstGeom>
          <a:solidFill>
            <a:srgbClr val="66FFCC"/>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Dấu hiệu nhận biết</a:t>
            </a:r>
            <a:endParaRPr/>
          </a:p>
        </p:txBody>
      </p:sp>
      <p:sp>
        <p:nvSpPr>
          <p:cNvPr id="490" name="Google Shape;490;p25"/>
          <p:cNvSpPr/>
          <p:nvPr/>
        </p:nvSpPr>
        <p:spPr>
          <a:xfrm>
            <a:off x="3681413" y="2673350"/>
            <a:ext cx="2203450" cy="22225"/>
          </a:xfrm>
          <a:custGeom>
            <a:avLst/>
            <a:gdLst/>
            <a:ahLst/>
            <a:cxnLst/>
            <a:rect l="l" t="t" r="r" b="b"/>
            <a:pathLst>
              <a:path w="1388" h="14" extrusionOk="0">
                <a:moveTo>
                  <a:pt x="0" y="14"/>
                </a:moveTo>
                <a:lnTo>
                  <a:pt x="1388" y="0"/>
                </a:lnTo>
              </a:path>
            </a:pathLst>
          </a:custGeom>
          <a:noFill/>
          <a:ln w="28575" cap="flat" cmpd="sng">
            <a:solidFill>
              <a:srgbClr val="FF0000"/>
            </a:solidFill>
            <a:prstDash val="solid"/>
            <a:round/>
            <a:headEnd type="none" w="sm" len="sm"/>
            <a:tailEnd type="triangl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91" name="Google Shape;491;p25"/>
          <p:cNvSpPr/>
          <p:nvPr/>
        </p:nvSpPr>
        <p:spPr>
          <a:xfrm rot="10800000">
            <a:off x="5943600" y="457200"/>
            <a:ext cx="2362200" cy="838200"/>
          </a:xfrm>
          <a:custGeom>
            <a:avLst/>
            <a:gdLst/>
            <a:ahLst/>
            <a:cxnLst/>
            <a:rect l="l" t="t" r="r" b="b"/>
            <a:pathLst>
              <a:path w="21600" h="21600" extrusionOk="0">
                <a:moveTo>
                  <a:pt x="0" y="0"/>
                </a:moveTo>
                <a:lnTo>
                  <a:pt x="5400" y="21600"/>
                </a:lnTo>
                <a:lnTo>
                  <a:pt x="16200" y="21600"/>
                </a:lnTo>
                <a:lnTo>
                  <a:pt x="21600" y="0"/>
                </a:lnTo>
                <a:lnTo>
                  <a:pt x="0" y="0"/>
                </a:lnTo>
                <a:close/>
              </a:path>
            </a:pathLst>
          </a:custGeom>
          <a:solidFill>
            <a:srgbClr val="FFFF00"/>
          </a:solidFill>
          <a:ln w="9525" cap="flat" cmpd="sng">
            <a:solidFill>
              <a:schemeClr val="dk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5"/>
          <p:cNvSpPr txBox="1"/>
          <p:nvPr/>
        </p:nvSpPr>
        <p:spPr>
          <a:xfrm>
            <a:off x="5943600" y="457200"/>
            <a:ext cx="2362200" cy="8382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H.thang cân</a:t>
            </a:r>
            <a:endParaRPr/>
          </a:p>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có 1 góc vuông</a:t>
            </a:r>
            <a:endParaRPr/>
          </a:p>
        </p:txBody>
      </p:sp>
      <p:sp>
        <p:nvSpPr>
          <p:cNvPr id="493" name="Google Shape;493;p25"/>
          <p:cNvSpPr/>
          <p:nvPr/>
        </p:nvSpPr>
        <p:spPr>
          <a:xfrm>
            <a:off x="2954338" y="163513"/>
            <a:ext cx="5603875" cy="2205037"/>
          </a:xfrm>
          <a:custGeom>
            <a:avLst/>
            <a:gdLst/>
            <a:ahLst/>
            <a:cxnLst/>
            <a:rect l="l" t="t" r="r" b="b"/>
            <a:pathLst>
              <a:path w="3530" h="1389" extrusionOk="0">
                <a:moveTo>
                  <a:pt x="0" y="325"/>
                </a:moveTo>
                <a:lnTo>
                  <a:pt x="0" y="0"/>
                </a:lnTo>
                <a:lnTo>
                  <a:pt x="3530" y="15"/>
                </a:lnTo>
                <a:lnTo>
                  <a:pt x="3530" y="1374"/>
                </a:lnTo>
                <a:lnTo>
                  <a:pt x="3161" y="1389"/>
                </a:lnTo>
              </a:path>
            </a:pathLst>
          </a:custGeom>
          <a:noFill/>
          <a:ln w="28575" cap="flat" cmpd="sng">
            <a:solidFill>
              <a:srgbClr val="0000FF"/>
            </a:solidFill>
            <a:prstDash val="solid"/>
            <a:round/>
            <a:headEnd type="stealth" w="med" len="med"/>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494" name="Google Shape;494;p25"/>
          <p:cNvCxnSpPr/>
          <p:nvPr/>
        </p:nvCxnSpPr>
        <p:spPr>
          <a:xfrm>
            <a:off x="2971800" y="1447800"/>
            <a:ext cx="0" cy="990600"/>
          </a:xfrm>
          <a:prstGeom prst="straightConnector1">
            <a:avLst/>
          </a:prstGeom>
          <a:noFill/>
          <a:ln w="28575" cap="flat" cmpd="sng">
            <a:solidFill>
              <a:srgbClr val="00CC00"/>
            </a:solidFill>
            <a:prstDash val="solid"/>
            <a:round/>
            <a:headEnd type="none" w="med" len="med"/>
            <a:tailEnd type="triangle" w="med" len="med"/>
          </a:ln>
        </p:spPr>
      </p:cxnSp>
      <p:sp>
        <p:nvSpPr>
          <p:cNvPr id="495" name="Google Shape;495;p25"/>
          <p:cNvSpPr/>
          <p:nvPr/>
        </p:nvSpPr>
        <p:spPr>
          <a:xfrm>
            <a:off x="3657600" y="1295400"/>
            <a:ext cx="2819400" cy="1119188"/>
          </a:xfrm>
          <a:custGeom>
            <a:avLst/>
            <a:gdLst/>
            <a:ahLst/>
            <a:cxnLst/>
            <a:rect l="l" t="t" r="r" b="b"/>
            <a:pathLst>
              <a:path w="1776" h="705" extrusionOk="0">
                <a:moveTo>
                  <a:pt x="1776" y="0"/>
                </a:moveTo>
                <a:lnTo>
                  <a:pt x="0" y="705"/>
                </a:lnTo>
              </a:path>
            </a:pathLst>
          </a:custGeom>
          <a:noFill/>
          <a:ln w="28575" cap="flat" cmpd="sng">
            <a:solidFill>
              <a:srgbClr val="00CC00"/>
            </a:solidFill>
            <a:prstDash val="solid"/>
            <a:round/>
            <a:headEnd type="none" w="sm" len="sm"/>
            <a:tailEnd type="triangl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96" name="Google Shape;496;p25"/>
          <p:cNvSpPr/>
          <p:nvPr/>
        </p:nvSpPr>
        <p:spPr>
          <a:xfrm>
            <a:off x="7151688" y="1289050"/>
            <a:ext cx="1587" cy="892175"/>
          </a:xfrm>
          <a:custGeom>
            <a:avLst/>
            <a:gdLst/>
            <a:ahLst/>
            <a:cxnLst/>
            <a:rect l="l" t="t" r="r" b="b"/>
            <a:pathLst>
              <a:path w="1" h="562" extrusionOk="0">
                <a:moveTo>
                  <a:pt x="0" y="562"/>
                </a:moveTo>
                <a:lnTo>
                  <a:pt x="1" y="0"/>
                </a:lnTo>
              </a:path>
            </a:pathLst>
          </a:custGeom>
          <a:noFill/>
          <a:ln w="28575" cap="flat" cmpd="sng">
            <a:solidFill>
              <a:srgbClr val="0000FF"/>
            </a:solidFill>
            <a:prstDash val="solid"/>
            <a:round/>
            <a:headEnd type="none" w="sm" len="sm"/>
            <a:tailEnd type="triangl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497" name="Google Shape;497;p25"/>
          <p:cNvSpPr/>
          <p:nvPr/>
        </p:nvSpPr>
        <p:spPr>
          <a:xfrm>
            <a:off x="5791200" y="3124200"/>
            <a:ext cx="2209800" cy="685800"/>
          </a:xfrm>
          <a:prstGeom prst="parallelogram">
            <a:avLst>
              <a:gd name="adj" fmla="val 80556"/>
            </a:avLst>
          </a:prstGeom>
          <a:solidFill>
            <a:srgbClr val="FFFF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HBH có 1 </a:t>
            </a:r>
            <a:endParaRPr/>
          </a:p>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góc vuông</a:t>
            </a:r>
            <a:endParaRPr/>
          </a:p>
        </p:txBody>
      </p:sp>
      <p:sp>
        <p:nvSpPr>
          <p:cNvPr id="498" name="Google Shape;498;p25"/>
          <p:cNvSpPr/>
          <p:nvPr/>
        </p:nvSpPr>
        <p:spPr>
          <a:xfrm>
            <a:off x="5491163" y="4186238"/>
            <a:ext cx="2305050" cy="685800"/>
          </a:xfrm>
          <a:prstGeom prst="parallelogram">
            <a:avLst>
              <a:gd name="adj" fmla="val 84028"/>
            </a:avLst>
          </a:prstGeom>
          <a:solidFill>
            <a:srgbClr val="FFFF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      HBH có 2 đường chéo</a:t>
            </a:r>
            <a:endParaRPr sz="2000">
              <a:solidFill>
                <a:schemeClr val="dk1"/>
              </a:solidFill>
              <a:latin typeface="Times New Roman"/>
              <a:ea typeface="Times New Roman"/>
              <a:cs typeface="Times New Roman"/>
              <a:sym typeface="Times New Roman"/>
            </a:endParaRPr>
          </a:p>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bằng nhau</a:t>
            </a:r>
            <a:endParaRPr/>
          </a:p>
        </p:txBody>
      </p:sp>
      <p:sp>
        <p:nvSpPr>
          <p:cNvPr id="499" name="Google Shape;499;p25"/>
          <p:cNvSpPr/>
          <p:nvPr/>
        </p:nvSpPr>
        <p:spPr>
          <a:xfrm>
            <a:off x="7596188" y="2590800"/>
            <a:ext cx="1195387" cy="2005013"/>
          </a:xfrm>
          <a:custGeom>
            <a:avLst/>
            <a:gdLst/>
            <a:ahLst/>
            <a:cxnLst/>
            <a:rect l="l" t="t" r="r" b="b"/>
            <a:pathLst>
              <a:path w="753" h="1263" extrusionOk="0">
                <a:moveTo>
                  <a:pt x="447" y="0"/>
                </a:moveTo>
                <a:lnTo>
                  <a:pt x="753" y="7"/>
                </a:lnTo>
                <a:lnTo>
                  <a:pt x="739" y="1263"/>
                </a:lnTo>
                <a:lnTo>
                  <a:pt x="0" y="1233"/>
                </a:lnTo>
              </a:path>
            </a:pathLst>
          </a:custGeom>
          <a:noFill/>
          <a:ln w="28575" cap="flat" cmpd="sng">
            <a:solidFill>
              <a:srgbClr val="0000FF"/>
            </a:solidFill>
            <a:prstDash val="solid"/>
            <a:round/>
            <a:headEnd type="none" w="sm" len="sm"/>
            <a:tailEnd type="triangl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500" name="Google Shape;500;p25"/>
          <p:cNvSpPr/>
          <p:nvPr/>
        </p:nvSpPr>
        <p:spPr>
          <a:xfrm>
            <a:off x="7761288" y="2601913"/>
            <a:ext cx="1008062" cy="820737"/>
          </a:xfrm>
          <a:custGeom>
            <a:avLst/>
            <a:gdLst/>
            <a:ahLst/>
            <a:cxnLst/>
            <a:rect l="l" t="t" r="r" b="b"/>
            <a:pathLst>
              <a:path w="635" h="517" extrusionOk="0">
                <a:moveTo>
                  <a:pt x="339" y="0"/>
                </a:moveTo>
                <a:lnTo>
                  <a:pt x="635" y="0"/>
                </a:lnTo>
                <a:lnTo>
                  <a:pt x="635" y="503"/>
                </a:lnTo>
                <a:lnTo>
                  <a:pt x="0" y="517"/>
                </a:lnTo>
              </a:path>
            </a:pathLst>
          </a:custGeom>
          <a:noFill/>
          <a:ln w="28575" cap="flat" cmpd="sng">
            <a:solidFill>
              <a:srgbClr val="0000FF"/>
            </a:solidFill>
            <a:prstDash val="solid"/>
            <a:round/>
            <a:headEnd type="none" w="sm" len="sm"/>
            <a:tailEnd type="triangl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501" name="Google Shape;501;p25"/>
          <p:cNvCxnSpPr/>
          <p:nvPr/>
        </p:nvCxnSpPr>
        <p:spPr>
          <a:xfrm rot="10800000">
            <a:off x="3733800" y="2895600"/>
            <a:ext cx="2362200" cy="533400"/>
          </a:xfrm>
          <a:prstGeom prst="straightConnector1">
            <a:avLst/>
          </a:prstGeom>
          <a:noFill/>
          <a:ln w="28575" cap="flat" cmpd="sng">
            <a:solidFill>
              <a:srgbClr val="00CC00"/>
            </a:solidFill>
            <a:prstDash val="solid"/>
            <a:round/>
            <a:headEnd type="none" w="med" len="med"/>
            <a:tailEnd type="triangle" w="med" len="med"/>
          </a:ln>
        </p:spPr>
      </p:cxnSp>
      <p:cxnSp>
        <p:nvCxnSpPr>
          <p:cNvPr id="502" name="Google Shape;502;p25"/>
          <p:cNvCxnSpPr/>
          <p:nvPr/>
        </p:nvCxnSpPr>
        <p:spPr>
          <a:xfrm rot="10800000">
            <a:off x="3733800" y="3048000"/>
            <a:ext cx="1981200" cy="1447800"/>
          </a:xfrm>
          <a:prstGeom prst="straightConnector1">
            <a:avLst/>
          </a:prstGeom>
          <a:noFill/>
          <a:ln w="28575" cap="flat" cmpd="sng">
            <a:solidFill>
              <a:srgbClr val="00CC00"/>
            </a:solidFill>
            <a:prstDash val="solid"/>
            <a:round/>
            <a:headEnd type="none" w="med" len="med"/>
            <a:tailEnd type="triangle" w="med" len="med"/>
          </a:ln>
        </p:spPr>
      </p:cxnSp>
      <p:sp>
        <p:nvSpPr>
          <p:cNvPr id="503" name="Google Shape;503;p25"/>
          <p:cNvSpPr txBox="1"/>
          <p:nvPr/>
        </p:nvSpPr>
        <p:spPr>
          <a:xfrm>
            <a:off x="0" y="0"/>
            <a:ext cx="274320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0000FF"/>
                </a:solidFill>
                <a:latin typeface="Times New Roman"/>
                <a:ea typeface="Times New Roman"/>
                <a:cs typeface="Times New Roman"/>
                <a:sym typeface="Times New Roman"/>
              </a:rPr>
              <a:t>HÌNH CHỮ NHẬT</a:t>
            </a:r>
            <a:endParaRPr/>
          </a:p>
        </p:txBody>
      </p:sp>
      <p:sp>
        <p:nvSpPr>
          <p:cNvPr id="504" name="Google Shape;504;p25"/>
          <p:cNvSpPr/>
          <p:nvPr/>
        </p:nvSpPr>
        <p:spPr>
          <a:xfrm>
            <a:off x="2954338" y="1657350"/>
            <a:ext cx="2781300" cy="4000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i="1">
                <a:solidFill>
                  <a:srgbClr val="CC0000"/>
                </a:solidFill>
                <a:latin typeface="Times New Roman"/>
                <a:ea typeface="Times New Roman"/>
                <a:cs typeface="Times New Roman"/>
                <a:sym typeface="Times New Roman"/>
              </a:rPr>
              <a:t>Tứ giác có ba góc vuông</a:t>
            </a:r>
            <a:endParaRPr sz="2000">
              <a:solidFill>
                <a:schemeClr val="dk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3"/>
                                        </p:tgtEl>
                                        <p:attrNameLst>
                                          <p:attrName>style.visibility</p:attrName>
                                        </p:attrNameLst>
                                      </p:cBhvr>
                                      <p:to>
                                        <p:strVal val="visible"/>
                                      </p:to>
                                    </p:set>
                                    <p:animEffect transition="in" filter="fade">
                                      <p:cBhvr>
                                        <p:cTn id="7" dur="500"/>
                                        <p:tgtEl>
                                          <p:spTgt spid="45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4"/>
                                        </p:tgtEl>
                                        <p:attrNameLst>
                                          <p:attrName>style.visibility</p:attrName>
                                        </p:attrNameLst>
                                      </p:cBhvr>
                                      <p:to>
                                        <p:strVal val="visible"/>
                                      </p:to>
                                    </p:set>
                                    <p:animEffect transition="in" filter="fade">
                                      <p:cBhvr>
                                        <p:cTn id="12" dur="500"/>
                                        <p:tgtEl>
                                          <p:spTgt spid="45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5"/>
                                        </p:tgtEl>
                                        <p:attrNameLst>
                                          <p:attrName>style.visibility</p:attrName>
                                        </p:attrNameLst>
                                      </p:cBhvr>
                                      <p:to>
                                        <p:strVal val="visible"/>
                                      </p:to>
                                    </p:set>
                                    <p:animEffect transition="in" filter="fade">
                                      <p:cBhvr>
                                        <p:cTn id="17" dur="500"/>
                                        <p:tgtEl>
                                          <p:spTgt spid="45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61"/>
                                        </p:tgtEl>
                                        <p:attrNameLst>
                                          <p:attrName>style.visibility</p:attrName>
                                        </p:attrNameLst>
                                      </p:cBhvr>
                                      <p:to>
                                        <p:strVal val="visible"/>
                                      </p:to>
                                    </p:set>
                                    <p:animEffect transition="in" filter="fade">
                                      <p:cBhvr>
                                        <p:cTn id="22" dur="500"/>
                                        <p:tgtEl>
                                          <p:spTgt spid="46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62"/>
                                        </p:tgtEl>
                                        <p:attrNameLst>
                                          <p:attrName>style.visibility</p:attrName>
                                        </p:attrNameLst>
                                      </p:cBhvr>
                                      <p:to>
                                        <p:strVal val="visible"/>
                                      </p:to>
                                    </p:set>
                                    <p:animEffect transition="in" filter="fade">
                                      <p:cBhvr>
                                        <p:cTn id="27" dur="500"/>
                                        <p:tgtEl>
                                          <p:spTgt spid="46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
                                        </p:tgtEl>
                                        <p:attrNameLst>
                                          <p:attrName>style.visibility</p:attrName>
                                        </p:attrNameLst>
                                      </p:cBhvr>
                                      <p:to>
                                        <p:strVal val="visible"/>
                                      </p:to>
                                    </p:set>
                                    <p:animEffect transition="in" filter="fade">
                                      <p:cBhvr>
                                        <p:cTn id="32" dur="500"/>
                                        <p:tgtEl>
                                          <p:spTgt spid="49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9"/>
                                        </p:tgtEl>
                                        <p:attrNameLst>
                                          <p:attrName>style.visibility</p:attrName>
                                        </p:attrNameLst>
                                      </p:cBhvr>
                                      <p:to>
                                        <p:strVal val="visible"/>
                                      </p:to>
                                    </p:set>
                                    <p:animEffect transition="in" filter="fade">
                                      <p:cBhvr>
                                        <p:cTn id="37" dur="500"/>
                                        <p:tgtEl>
                                          <p:spTgt spid="48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6"/>
                                        </p:tgtEl>
                                        <p:attrNameLst>
                                          <p:attrName>style.visibility</p:attrName>
                                        </p:attrNameLst>
                                      </p:cBhvr>
                                      <p:to>
                                        <p:strVal val="visible"/>
                                      </p:to>
                                    </p:set>
                                    <p:animEffect transition="in" filter="fade">
                                      <p:cBhvr>
                                        <p:cTn id="42" dur="500"/>
                                        <p:tgtEl>
                                          <p:spTgt spid="486"/>
                                        </p:tgtEl>
                                      </p:cBhvr>
                                    </p:animEffect>
                                  </p:childTnLst>
                                </p:cTn>
                              </p:par>
                            </p:childTnLst>
                          </p:cTn>
                        </p:par>
                        <p:par>
                          <p:cTn id="43" fill="hold">
                            <p:stCondLst>
                              <p:cond delay="500"/>
                            </p:stCondLst>
                            <p:childTnLst>
                              <p:par>
                                <p:cTn id="44" presetID="10" presetClass="entr" presetSubtype="0" fill="hold" nodeType="afterEffect">
                                  <p:stCondLst>
                                    <p:cond delay="0"/>
                                  </p:stCondLst>
                                  <p:childTnLst>
                                    <p:set>
                                      <p:cBhvr>
                                        <p:cTn id="45" dur="1" fill="hold">
                                          <p:stCondLst>
                                            <p:cond delay="0"/>
                                          </p:stCondLst>
                                        </p:cTn>
                                        <p:tgtEl>
                                          <p:spTgt spid="463"/>
                                        </p:tgtEl>
                                        <p:attrNameLst>
                                          <p:attrName>style.visibility</p:attrName>
                                        </p:attrNameLst>
                                      </p:cBhvr>
                                      <p:to>
                                        <p:strVal val="visible"/>
                                      </p:to>
                                    </p:set>
                                    <p:animEffect transition="in" filter="fade">
                                      <p:cBhvr>
                                        <p:cTn id="46" dur="500"/>
                                        <p:tgtEl>
                                          <p:spTgt spid="463"/>
                                        </p:tgtEl>
                                      </p:cBhvr>
                                    </p:animEffect>
                                  </p:childTnLst>
                                </p:cTn>
                              </p:par>
                            </p:childTnLst>
                          </p:cTn>
                        </p:par>
                        <p:par>
                          <p:cTn id="47" fill="hold">
                            <p:stCondLst>
                              <p:cond delay="1000"/>
                            </p:stCondLst>
                            <p:childTnLst>
                              <p:par>
                                <p:cTn id="48" presetID="10" presetClass="entr" presetSubtype="0" fill="hold" nodeType="afterEffect">
                                  <p:stCondLst>
                                    <p:cond delay="0"/>
                                  </p:stCondLst>
                                  <p:childTnLst>
                                    <p:set>
                                      <p:cBhvr>
                                        <p:cTn id="49" dur="1" fill="hold">
                                          <p:stCondLst>
                                            <p:cond delay="0"/>
                                          </p:stCondLst>
                                        </p:cTn>
                                        <p:tgtEl>
                                          <p:spTgt spid="483"/>
                                        </p:tgtEl>
                                        <p:attrNameLst>
                                          <p:attrName>style.visibility</p:attrName>
                                        </p:attrNameLst>
                                      </p:cBhvr>
                                      <p:to>
                                        <p:strVal val="visible"/>
                                      </p:to>
                                    </p:set>
                                    <p:animEffect transition="in" filter="fade">
                                      <p:cBhvr>
                                        <p:cTn id="50" dur="500"/>
                                        <p:tgtEl>
                                          <p:spTgt spid="483"/>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487"/>
                                        </p:tgtEl>
                                        <p:attrNameLst>
                                          <p:attrName>style.visibility</p:attrName>
                                        </p:attrNameLst>
                                      </p:cBhvr>
                                      <p:to>
                                        <p:strVal val="visible"/>
                                      </p:to>
                                    </p:set>
                                    <p:animEffect transition="in" filter="fade">
                                      <p:cBhvr>
                                        <p:cTn id="55" dur="500"/>
                                        <p:tgtEl>
                                          <p:spTgt spid="487"/>
                                        </p:tgtEl>
                                      </p:cBhvr>
                                    </p:animEffect>
                                  </p:childTnLst>
                                </p:cTn>
                              </p:par>
                            </p:childTnLst>
                          </p:cTn>
                        </p:par>
                        <p:par>
                          <p:cTn id="56" fill="hold">
                            <p:stCondLst>
                              <p:cond delay="500"/>
                            </p:stCondLst>
                            <p:childTnLst>
                              <p:par>
                                <p:cTn id="57" presetID="10" presetClass="entr" presetSubtype="0" fill="hold" nodeType="afterEffect">
                                  <p:stCondLst>
                                    <p:cond delay="0"/>
                                  </p:stCondLst>
                                  <p:childTnLst>
                                    <p:set>
                                      <p:cBhvr>
                                        <p:cTn id="58" dur="1" fill="hold">
                                          <p:stCondLst>
                                            <p:cond delay="0"/>
                                          </p:stCondLst>
                                        </p:cTn>
                                        <p:tgtEl>
                                          <p:spTgt spid="469"/>
                                        </p:tgtEl>
                                        <p:attrNameLst>
                                          <p:attrName>style.visibility</p:attrName>
                                        </p:attrNameLst>
                                      </p:cBhvr>
                                      <p:to>
                                        <p:strVal val="visible"/>
                                      </p:to>
                                    </p:set>
                                    <p:animEffect transition="in" filter="fade">
                                      <p:cBhvr>
                                        <p:cTn id="59" dur="500"/>
                                        <p:tgtEl>
                                          <p:spTgt spid="469"/>
                                        </p:tgtEl>
                                      </p:cBhvr>
                                    </p:animEffect>
                                  </p:childTnLst>
                                </p:cTn>
                              </p:par>
                            </p:childTnLst>
                          </p:cTn>
                        </p:par>
                        <p:par>
                          <p:cTn id="60" fill="hold">
                            <p:stCondLst>
                              <p:cond delay="1000"/>
                            </p:stCondLst>
                            <p:childTnLst>
                              <p:par>
                                <p:cTn id="61" presetID="10" presetClass="entr" presetSubtype="0" fill="hold" nodeType="afterEffect">
                                  <p:stCondLst>
                                    <p:cond delay="0"/>
                                  </p:stCondLst>
                                  <p:childTnLst>
                                    <p:set>
                                      <p:cBhvr>
                                        <p:cTn id="62" dur="1" fill="hold">
                                          <p:stCondLst>
                                            <p:cond delay="0"/>
                                          </p:stCondLst>
                                        </p:cTn>
                                        <p:tgtEl>
                                          <p:spTgt spid="484"/>
                                        </p:tgtEl>
                                        <p:attrNameLst>
                                          <p:attrName>style.visibility</p:attrName>
                                        </p:attrNameLst>
                                      </p:cBhvr>
                                      <p:to>
                                        <p:strVal val="visible"/>
                                      </p:to>
                                    </p:set>
                                    <p:animEffect transition="in" filter="fade">
                                      <p:cBhvr>
                                        <p:cTn id="63" dur="500"/>
                                        <p:tgtEl>
                                          <p:spTgt spid="484"/>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488"/>
                                        </p:tgtEl>
                                        <p:attrNameLst>
                                          <p:attrName>style.visibility</p:attrName>
                                        </p:attrNameLst>
                                      </p:cBhvr>
                                      <p:to>
                                        <p:strVal val="visible"/>
                                      </p:to>
                                    </p:set>
                                    <p:animEffect transition="in" filter="fade">
                                      <p:cBhvr>
                                        <p:cTn id="68" dur="500"/>
                                        <p:tgtEl>
                                          <p:spTgt spid="488"/>
                                        </p:tgtEl>
                                      </p:cBhvr>
                                    </p:animEffect>
                                  </p:childTnLst>
                                </p:cTn>
                              </p:par>
                            </p:childTnLst>
                          </p:cTn>
                        </p:par>
                        <p:par>
                          <p:cTn id="69" fill="hold">
                            <p:stCondLst>
                              <p:cond delay="500"/>
                            </p:stCondLst>
                            <p:childTnLst>
                              <p:par>
                                <p:cTn id="70" presetID="10" presetClass="entr" presetSubtype="0" fill="hold" nodeType="afterEffect">
                                  <p:stCondLst>
                                    <p:cond delay="0"/>
                                  </p:stCondLst>
                                  <p:childTnLst>
                                    <p:set>
                                      <p:cBhvr>
                                        <p:cTn id="71" dur="1" fill="hold">
                                          <p:stCondLst>
                                            <p:cond delay="0"/>
                                          </p:stCondLst>
                                        </p:cTn>
                                        <p:tgtEl>
                                          <p:spTgt spid="475"/>
                                        </p:tgtEl>
                                        <p:attrNameLst>
                                          <p:attrName>style.visibility</p:attrName>
                                        </p:attrNameLst>
                                      </p:cBhvr>
                                      <p:to>
                                        <p:strVal val="visible"/>
                                      </p:to>
                                    </p:set>
                                    <p:animEffect transition="in" filter="fade">
                                      <p:cBhvr>
                                        <p:cTn id="72" dur="500"/>
                                        <p:tgtEl>
                                          <p:spTgt spid="475"/>
                                        </p:tgtEl>
                                      </p:cBhvr>
                                    </p:animEffect>
                                  </p:childTnLst>
                                </p:cTn>
                              </p:par>
                            </p:childTnLst>
                          </p:cTn>
                        </p:par>
                        <p:par>
                          <p:cTn id="73" fill="hold">
                            <p:stCondLst>
                              <p:cond delay="1000"/>
                            </p:stCondLst>
                            <p:childTnLst>
                              <p:par>
                                <p:cTn id="74" presetID="10" presetClass="entr" presetSubtype="0" fill="hold" nodeType="afterEffect">
                                  <p:stCondLst>
                                    <p:cond delay="0"/>
                                  </p:stCondLst>
                                  <p:childTnLst>
                                    <p:set>
                                      <p:cBhvr>
                                        <p:cTn id="75" dur="1" fill="hold">
                                          <p:stCondLst>
                                            <p:cond delay="0"/>
                                          </p:stCondLst>
                                        </p:cTn>
                                        <p:tgtEl>
                                          <p:spTgt spid="485"/>
                                        </p:tgtEl>
                                        <p:attrNameLst>
                                          <p:attrName>style.visibility</p:attrName>
                                        </p:attrNameLst>
                                      </p:cBhvr>
                                      <p:to>
                                        <p:strVal val="visible"/>
                                      </p:to>
                                    </p:set>
                                    <p:animEffect transition="in" filter="fade">
                                      <p:cBhvr>
                                        <p:cTn id="76" dur="500"/>
                                        <p:tgtEl>
                                          <p:spTgt spid="485"/>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493"/>
                                        </p:tgtEl>
                                        <p:attrNameLst>
                                          <p:attrName>style.visibility</p:attrName>
                                        </p:attrNameLst>
                                      </p:cBhvr>
                                      <p:to>
                                        <p:strVal val="visible"/>
                                      </p:to>
                                    </p:set>
                                    <p:animEffect transition="in" filter="fade">
                                      <p:cBhvr>
                                        <p:cTn id="81" dur="500"/>
                                        <p:tgtEl>
                                          <p:spTgt spid="493"/>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nodeType="clickEffect">
                                  <p:stCondLst>
                                    <p:cond delay="0"/>
                                  </p:stCondLst>
                                  <p:childTnLst>
                                    <p:set>
                                      <p:cBhvr>
                                        <p:cTn id="85" dur="1" fill="hold">
                                          <p:stCondLst>
                                            <p:cond delay="0"/>
                                          </p:stCondLst>
                                        </p:cTn>
                                        <p:tgtEl>
                                          <p:spTgt spid="494"/>
                                        </p:tgtEl>
                                        <p:attrNameLst>
                                          <p:attrName>style.visibility</p:attrName>
                                        </p:attrNameLst>
                                      </p:cBhvr>
                                      <p:to>
                                        <p:strVal val="visible"/>
                                      </p:to>
                                    </p:set>
                                    <p:animEffect transition="in" filter="fade">
                                      <p:cBhvr>
                                        <p:cTn id="86" dur="500"/>
                                        <p:tgtEl>
                                          <p:spTgt spid="494"/>
                                        </p:tgtEl>
                                      </p:cBhvr>
                                    </p:animEffect>
                                  </p:childTnLst>
                                </p:cTn>
                              </p:par>
                            </p:childTnLst>
                          </p:cTn>
                        </p:par>
                        <p:par>
                          <p:cTn id="87" fill="hold">
                            <p:stCondLst>
                              <p:cond delay="500"/>
                            </p:stCondLst>
                            <p:childTnLst>
                              <p:par>
                                <p:cTn id="88" presetID="1" presetClass="entr" presetSubtype="0" fill="hold" nodeType="afterEffect">
                                  <p:stCondLst>
                                    <p:cond delay="0"/>
                                  </p:stCondLst>
                                  <p:childTnLst>
                                    <p:set>
                                      <p:cBhvr>
                                        <p:cTn id="89" dur="1" fill="hold">
                                          <p:stCondLst>
                                            <p:cond delay="0"/>
                                          </p:stCondLst>
                                        </p:cTn>
                                        <p:tgtEl>
                                          <p:spTgt spid="504"/>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496"/>
                                        </p:tgtEl>
                                        <p:attrNameLst>
                                          <p:attrName>style.visibility</p:attrName>
                                        </p:attrNameLst>
                                      </p:cBhvr>
                                      <p:to>
                                        <p:strVal val="visible"/>
                                      </p:to>
                                    </p:set>
                                    <p:animEffect transition="in" filter="fade">
                                      <p:cBhvr>
                                        <p:cTn id="94" dur="500"/>
                                        <p:tgtEl>
                                          <p:spTgt spid="496"/>
                                        </p:tgtEl>
                                      </p:cBhvr>
                                    </p:animEffect>
                                  </p:childTnLst>
                                </p:cTn>
                              </p:par>
                            </p:childTnLst>
                          </p:cTn>
                        </p:par>
                        <p:par>
                          <p:cTn id="95" fill="hold">
                            <p:stCondLst>
                              <p:cond delay="500"/>
                            </p:stCondLst>
                            <p:childTnLst>
                              <p:par>
                                <p:cTn id="96" presetID="10" presetClass="entr" presetSubtype="0" fill="hold" nodeType="afterEffect">
                                  <p:stCondLst>
                                    <p:cond delay="0"/>
                                  </p:stCondLst>
                                  <p:childTnLst>
                                    <p:set>
                                      <p:cBhvr>
                                        <p:cTn id="97" dur="1" fill="hold">
                                          <p:stCondLst>
                                            <p:cond delay="0"/>
                                          </p:stCondLst>
                                        </p:cTn>
                                        <p:tgtEl>
                                          <p:spTgt spid="491"/>
                                        </p:tgtEl>
                                        <p:attrNameLst>
                                          <p:attrName>style.visibility</p:attrName>
                                        </p:attrNameLst>
                                      </p:cBhvr>
                                      <p:to>
                                        <p:strVal val="visible"/>
                                      </p:to>
                                    </p:set>
                                    <p:animEffect transition="in" filter="fade">
                                      <p:cBhvr>
                                        <p:cTn id="98" dur="500"/>
                                        <p:tgtEl>
                                          <p:spTgt spid="491"/>
                                        </p:tgtEl>
                                      </p:cBhvr>
                                    </p:animEffect>
                                  </p:childTnLst>
                                </p:cTn>
                              </p:par>
                            </p:childTnLst>
                          </p:cTn>
                        </p:par>
                        <p:par>
                          <p:cTn id="99" fill="hold">
                            <p:stCondLst>
                              <p:cond delay="1000"/>
                            </p:stCondLst>
                            <p:childTnLst>
                              <p:par>
                                <p:cTn id="100" presetID="10" presetClass="entr" presetSubtype="0" fill="hold" nodeType="afterEffect">
                                  <p:stCondLst>
                                    <p:cond delay="0"/>
                                  </p:stCondLst>
                                  <p:childTnLst>
                                    <p:set>
                                      <p:cBhvr>
                                        <p:cTn id="101" dur="1" fill="hold">
                                          <p:stCondLst>
                                            <p:cond delay="0"/>
                                          </p:stCondLst>
                                        </p:cTn>
                                        <p:tgtEl>
                                          <p:spTgt spid="495"/>
                                        </p:tgtEl>
                                        <p:attrNameLst>
                                          <p:attrName>style.visibility</p:attrName>
                                        </p:attrNameLst>
                                      </p:cBhvr>
                                      <p:to>
                                        <p:strVal val="visible"/>
                                      </p:to>
                                    </p:set>
                                    <p:animEffect transition="in" filter="fade">
                                      <p:cBhvr>
                                        <p:cTn id="102" dur="500"/>
                                        <p:tgtEl>
                                          <p:spTgt spid="495"/>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500"/>
                                        </p:tgtEl>
                                        <p:attrNameLst>
                                          <p:attrName>style.visibility</p:attrName>
                                        </p:attrNameLst>
                                      </p:cBhvr>
                                      <p:to>
                                        <p:strVal val="visible"/>
                                      </p:to>
                                    </p:set>
                                    <p:animEffect transition="in" filter="fade">
                                      <p:cBhvr>
                                        <p:cTn id="107" dur="500"/>
                                        <p:tgtEl>
                                          <p:spTgt spid="500"/>
                                        </p:tgtEl>
                                      </p:cBhvr>
                                    </p:animEffect>
                                  </p:childTnLst>
                                </p:cTn>
                              </p:par>
                            </p:childTnLst>
                          </p:cTn>
                        </p:par>
                        <p:par>
                          <p:cTn id="108" fill="hold">
                            <p:stCondLst>
                              <p:cond delay="500"/>
                            </p:stCondLst>
                            <p:childTnLst>
                              <p:par>
                                <p:cTn id="109" presetID="10" presetClass="entr" presetSubtype="0" fill="hold" nodeType="afterEffect">
                                  <p:stCondLst>
                                    <p:cond delay="0"/>
                                  </p:stCondLst>
                                  <p:childTnLst>
                                    <p:set>
                                      <p:cBhvr>
                                        <p:cTn id="110" dur="1" fill="hold">
                                          <p:stCondLst>
                                            <p:cond delay="0"/>
                                          </p:stCondLst>
                                        </p:cTn>
                                        <p:tgtEl>
                                          <p:spTgt spid="497"/>
                                        </p:tgtEl>
                                        <p:attrNameLst>
                                          <p:attrName>style.visibility</p:attrName>
                                        </p:attrNameLst>
                                      </p:cBhvr>
                                      <p:to>
                                        <p:strVal val="visible"/>
                                      </p:to>
                                    </p:set>
                                    <p:animEffect transition="in" filter="fade">
                                      <p:cBhvr>
                                        <p:cTn id="111" dur="500"/>
                                        <p:tgtEl>
                                          <p:spTgt spid="497"/>
                                        </p:tgtEl>
                                      </p:cBhvr>
                                    </p:animEffect>
                                  </p:childTnLst>
                                </p:cTn>
                              </p:par>
                            </p:childTnLst>
                          </p:cTn>
                        </p:par>
                        <p:par>
                          <p:cTn id="112" fill="hold">
                            <p:stCondLst>
                              <p:cond delay="1000"/>
                            </p:stCondLst>
                            <p:childTnLst>
                              <p:par>
                                <p:cTn id="113" presetID="10" presetClass="entr" presetSubtype="0" fill="hold" nodeType="afterEffect">
                                  <p:stCondLst>
                                    <p:cond delay="0"/>
                                  </p:stCondLst>
                                  <p:childTnLst>
                                    <p:set>
                                      <p:cBhvr>
                                        <p:cTn id="114" dur="1" fill="hold">
                                          <p:stCondLst>
                                            <p:cond delay="0"/>
                                          </p:stCondLst>
                                        </p:cTn>
                                        <p:tgtEl>
                                          <p:spTgt spid="501"/>
                                        </p:tgtEl>
                                        <p:attrNameLst>
                                          <p:attrName>style.visibility</p:attrName>
                                        </p:attrNameLst>
                                      </p:cBhvr>
                                      <p:to>
                                        <p:strVal val="visible"/>
                                      </p:to>
                                    </p:set>
                                    <p:animEffect transition="in" filter="fade">
                                      <p:cBhvr>
                                        <p:cTn id="115" dur="500"/>
                                        <p:tgtEl>
                                          <p:spTgt spid="501"/>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nodeType="clickEffect">
                                  <p:stCondLst>
                                    <p:cond delay="0"/>
                                  </p:stCondLst>
                                  <p:childTnLst>
                                    <p:set>
                                      <p:cBhvr>
                                        <p:cTn id="119" dur="1" fill="hold">
                                          <p:stCondLst>
                                            <p:cond delay="0"/>
                                          </p:stCondLst>
                                        </p:cTn>
                                        <p:tgtEl>
                                          <p:spTgt spid="499"/>
                                        </p:tgtEl>
                                        <p:attrNameLst>
                                          <p:attrName>style.visibility</p:attrName>
                                        </p:attrNameLst>
                                      </p:cBhvr>
                                      <p:to>
                                        <p:strVal val="visible"/>
                                      </p:to>
                                    </p:set>
                                    <p:animEffect transition="in" filter="fade">
                                      <p:cBhvr>
                                        <p:cTn id="120" dur="500"/>
                                        <p:tgtEl>
                                          <p:spTgt spid="499"/>
                                        </p:tgtEl>
                                      </p:cBhvr>
                                    </p:animEffect>
                                  </p:childTnLst>
                                </p:cTn>
                              </p:par>
                            </p:childTnLst>
                          </p:cTn>
                        </p:par>
                        <p:par>
                          <p:cTn id="121" fill="hold">
                            <p:stCondLst>
                              <p:cond delay="500"/>
                            </p:stCondLst>
                            <p:childTnLst>
                              <p:par>
                                <p:cTn id="122" presetID="10" presetClass="entr" presetSubtype="0" fill="hold" nodeType="afterEffect">
                                  <p:stCondLst>
                                    <p:cond delay="0"/>
                                  </p:stCondLst>
                                  <p:childTnLst>
                                    <p:set>
                                      <p:cBhvr>
                                        <p:cTn id="123" dur="1" fill="hold">
                                          <p:stCondLst>
                                            <p:cond delay="0"/>
                                          </p:stCondLst>
                                        </p:cTn>
                                        <p:tgtEl>
                                          <p:spTgt spid="498"/>
                                        </p:tgtEl>
                                        <p:attrNameLst>
                                          <p:attrName>style.visibility</p:attrName>
                                        </p:attrNameLst>
                                      </p:cBhvr>
                                      <p:to>
                                        <p:strVal val="visible"/>
                                      </p:to>
                                    </p:set>
                                    <p:animEffect transition="in" filter="fade">
                                      <p:cBhvr>
                                        <p:cTn id="124" dur="500"/>
                                        <p:tgtEl>
                                          <p:spTgt spid="498"/>
                                        </p:tgtEl>
                                      </p:cBhvr>
                                    </p:animEffect>
                                  </p:childTnLst>
                                </p:cTn>
                              </p:par>
                            </p:childTnLst>
                          </p:cTn>
                        </p:par>
                        <p:par>
                          <p:cTn id="125" fill="hold">
                            <p:stCondLst>
                              <p:cond delay="1000"/>
                            </p:stCondLst>
                            <p:childTnLst>
                              <p:par>
                                <p:cTn id="126" presetID="10" presetClass="entr" presetSubtype="0" fill="hold" nodeType="afterEffect">
                                  <p:stCondLst>
                                    <p:cond delay="0"/>
                                  </p:stCondLst>
                                  <p:childTnLst>
                                    <p:set>
                                      <p:cBhvr>
                                        <p:cTn id="127" dur="1" fill="hold">
                                          <p:stCondLst>
                                            <p:cond delay="0"/>
                                          </p:stCondLst>
                                        </p:cTn>
                                        <p:tgtEl>
                                          <p:spTgt spid="502"/>
                                        </p:tgtEl>
                                        <p:attrNameLst>
                                          <p:attrName>style.visibility</p:attrName>
                                        </p:attrNameLst>
                                      </p:cBhvr>
                                      <p:to>
                                        <p:strVal val="visible"/>
                                      </p:to>
                                    </p:set>
                                    <p:animEffect transition="in" filter="fade">
                                      <p:cBhvr>
                                        <p:cTn id="128" dur="500"/>
                                        <p:tgtEl>
                                          <p:spTgt spid="5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508"/>
        <p:cNvGrpSpPr/>
        <p:nvPr/>
      </p:nvGrpSpPr>
      <p:grpSpPr>
        <a:xfrm>
          <a:off x="0" y="0"/>
          <a:ext cx="0" cy="0"/>
          <a:chOff x="0" y="0"/>
          <a:chExt cx="0" cy="0"/>
        </a:xfrm>
      </p:grpSpPr>
      <p:sp>
        <p:nvSpPr>
          <p:cNvPr id="509" name="Google Shape;509;p26"/>
          <p:cNvSpPr txBox="1"/>
          <p:nvPr/>
        </p:nvSpPr>
        <p:spPr>
          <a:xfrm>
            <a:off x="2286000" y="361950"/>
            <a:ext cx="4572000" cy="3968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u="sng">
                <a:solidFill>
                  <a:srgbClr val="CC0000"/>
                </a:solidFill>
                <a:latin typeface="Times New Roman"/>
                <a:ea typeface="Times New Roman"/>
                <a:cs typeface="Times New Roman"/>
                <a:sym typeface="Times New Roman"/>
              </a:rPr>
              <a:t>HƯỚNG DẪN VỀ NHÀ</a:t>
            </a:r>
            <a:endParaRPr/>
          </a:p>
        </p:txBody>
      </p:sp>
      <p:sp>
        <p:nvSpPr>
          <p:cNvPr id="510" name="Google Shape;510;p26"/>
          <p:cNvSpPr txBox="1"/>
          <p:nvPr/>
        </p:nvSpPr>
        <p:spPr>
          <a:xfrm>
            <a:off x="685800" y="809625"/>
            <a:ext cx="7772400" cy="2682875"/>
          </a:xfrm>
          <a:prstGeom prst="rect">
            <a:avLst/>
          </a:prstGeom>
          <a:noFill/>
          <a:ln>
            <a:noFill/>
          </a:ln>
        </p:spPr>
        <p:txBody>
          <a:bodyPr spcFirstLastPara="1" wrap="square" lIns="91425" tIns="45700" rIns="91425" bIns="45700" anchor="t" anchorCtr="0">
            <a:spAutoFit/>
          </a:bodyPr>
          <a:lstStyle/>
          <a:p>
            <a:pPr marL="0" marR="0" lvl="0" indent="-127000" algn="l" rtl="0">
              <a:spcBef>
                <a:spcPts val="0"/>
              </a:spcBef>
              <a:spcAft>
                <a:spcPts val="0"/>
              </a:spcAft>
              <a:buClr>
                <a:srgbClr val="0000FF"/>
              </a:buClr>
              <a:buSzPts val="2000"/>
              <a:buFont typeface="Times New Roman"/>
              <a:buChar char="-"/>
            </a:pPr>
            <a:r>
              <a:rPr lang="en-US" sz="2000">
                <a:solidFill>
                  <a:srgbClr val="0000FF"/>
                </a:solidFill>
                <a:latin typeface="Times New Roman"/>
                <a:ea typeface="Times New Roman"/>
                <a:cs typeface="Times New Roman"/>
                <a:sym typeface="Times New Roman"/>
              </a:rPr>
              <a:t> Nắm chắc định nghĩa, tính chất, dấu hiệu nhận biết hình chữ nhật và biết vận dụng để giải các bài toán liên quan.</a:t>
            </a:r>
            <a:endParaRPr/>
          </a:p>
          <a:p>
            <a:pPr marL="0" marR="0" lvl="0" indent="-127000" algn="l" rtl="0">
              <a:spcBef>
                <a:spcPts val="1000"/>
              </a:spcBef>
              <a:spcAft>
                <a:spcPts val="0"/>
              </a:spcAft>
              <a:buClr>
                <a:srgbClr val="0000FF"/>
              </a:buClr>
              <a:buSzPts val="2000"/>
              <a:buFont typeface="Times New Roman"/>
              <a:buChar char="-"/>
            </a:pPr>
            <a:r>
              <a:rPr lang="en-US" sz="2000">
                <a:solidFill>
                  <a:srgbClr val="0000FF"/>
                </a:solidFill>
                <a:latin typeface="Times New Roman"/>
                <a:ea typeface="Times New Roman"/>
                <a:cs typeface="Times New Roman"/>
                <a:sym typeface="Times New Roman"/>
              </a:rPr>
              <a:t> Ôn tính chất, dấu hiệu nhận biết hình thang cân, hình bình hành.</a:t>
            </a:r>
            <a:endParaRPr/>
          </a:p>
          <a:p>
            <a:pPr marL="0" marR="0" lvl="0" indent="-127000" algn="l" rtl="0">
              <a:spcBef>
                <a:spcPts val="1000"/>
              </a:spcBef>
              <a:spcAft>
                <a:spcPts val="0"/>
              </a:spcAft>
              <a:buClr>
                <a:srgbClr val="0000FF"/>
              </a:buClr>
              <a:buSzPts val="2000"/>
              <a:buFont typeface="Times New Roman"/>
              <a:buChar char="-"/>
            </a:pPr>
            <a:r>
              <a:rPr lang="en-US" sz="2000">
                <a:solidFill>
                  <a:srgbClr val="0000FF"/>
                </a:solidFill>
                <a:latin typeface="Times New Roman"/>
                <a:ea typeface="Times New Roman"/>
                <a:cs typeface="Times New Roman"/>
                <a:sym typeface="Times New Roman"/>
              </a:rPr>
              <a:t> Làm các bài tập 60; 61; 62/tr 99-SGK, chuẩn bị bài 63; 64/ tr100 - SGK để tiết sau luyện tập.</a:t>
            </a:r>
            <a:endParaRPr/>
          </a:p>
          <a:p>
            <a:pPr marL="0" marR="0" lvl="0" indent="0" algn="l" rtl="0">
              <a:spcBef>
                <a:spcPts val="1000"/>
              </a:spcBef>
              <a:spcAft>
                <a:spcPts val="0"/>
              </a:spcAft>
              <a:buNone/>
            </a:pPr>
            <a:r>
              <a:rPr lang="en-US" sz="2000">
                <a:solidFill>
                  <a:srgbClr val="0000FF"/>
                </a:solidFill>
                <a:latin typeface="Times New Roman"/>
                <a:ea typeface="Times New Roman"/>
                <a:cs typeface="Times New Roman"/>
                <a:sym typeface="Times New Roman"/>
              </a:rPr>
              <a:t>- Qua kết quả các bài tập hãy tìm hiểu xem HCN có trục đối xứng không? có tâm đối xứng không?</a:t>
            </a:r>
            <a:endParaRPr/>
          </a:p>
        </p:txBody>
      </p:sp>
      <p:sp>
        <p:nvSpPr>
          <p:cNvPr id="511" name="Google Shape;511;p26"/>
          <p:cNvSpPr txBox="1"/>
          <p:nvPr/>
        </p:nvSpPr>
        <p:spPr>
          <a:xfrm>
            <a:off x="1066800" y="3733800"/>
            <a:ext cx="403860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i="1">
                <a:solidFill>
                  <a:schemeClr val="dk1"/>
                </a:solidFill>
                <a:latin typeface="Times New Roman"/>
                <a:ea typeface="Times New Roman"/>
                <a:cs typeface="Times New Roman"/>
                <a:sym typeface="Times New Roman"/>
              </a:rPr>
              <a:t>* Hướng dẫn bài 61/tr 99 - SGK</a:t>
            </a:r>
            <a:endParaRPr/>
          </a:p>
        </p:txBody>
      </p:sp>
      <p:grpSp>
        <p:nvGrpSpPr>
          <p:cNvPr id="512" name="Google Shape;512;p26"/>
          <p:cNvGrpSpPr/>
          <p:nvPr/>
        </p:nvGrpSpPr>
        <p:grpSpPr>
          <a:xfrm>
            <a:off x="838200" y="4800600"/>
            <a:ext cx="6172200" cy="1158875"/>
            <a:chOff x="576" y="2529"/>
            <a:chExt cx="3888" cy="730"/>
          </a:xfrm>
        </p:grpSpPr>
        <p:sp>
          <p:nvSpPr>
            <p:cNvPr id="513" name="Google Shape;513;p26"/>
            <p:cNvSpPr txBox="1"/>
            <p:nvPr/>
          </p:nvSpPr>
          <p:spPr>
            <a:xfrm>
              <a:off x="576" y="2529"/>
              <a:ext cx="3888" cy="7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i="1">
                  <a:solidFill>
                    <a:schemeClr val="dk1"/>
                  </a:solidFill>
                  <a:latin typeface="Times New Roman"/>
                  <a:ea typeface="Times New Roman"/>
                  <a:cs typeface="Times New Roman"/>
                  <a:sym typeface="Times New Roman"/>
                </a:rPr>
                <a:t>Tứ giác AHCE có hai đường chéo cắt nhau tại trung điểm của mỗi đường nên AHCE là hình gì?</a:t>
              </a:r>
              <a:endParaRPr/>
            </a:p>
            <a:p>
              <a:pPr marL="0" marR="0" lvl="0" indent="0" algn="l" rtl="0">
                <a:spcBef>
                  <a:spcPts val="1000"/>
                </a:spcBef>
                <a:spcAft>
                  <a:spcPts val="0"/>
                </a:spcAft>
                <a:buNone/>
              </a:pPr>
              <a:r>
                <a:rPr lang="en-US" sz="2000" b="1" i="1">
                  <a:solidFill>
                    <a:schemeClr val="dk1"/>
                  </a:solidFill>
                  <a:latin typeface="Times New Roman"/>
                  <a:ea typeface="Times New Roman"/>
                  <a:cs typeface="Times New Roman"/>
                  <a:sym typeface="Times New Roman"/>
                </a:rPr>
                <a:t>Lại có AC = HE (hoặc AHC = 90</a:t>
              </a:r>
              <a:r>
                <a:rPr lang="en-US" sz="2000" b="1" i="1" baseline="30000">
                  <a:solidFill>
                    <a:schemeClr val="dk1"/>
                  </a:solidFill>
                  <a:latin typeface="Times New Roman"/>
                  <a:ea typeface="Times New Roman"/>
                  <a:cs typeface="Times New Roman"/>
                  <a:sym typeface="Times New Roman"/>
                </a:rPr>
                <a:t>0</a:t>
              </a:r>
              <a:r>
                <a:rPr lang="en-US" sz="2000" b="1" i="1">
                  <a:solidFill>
                    <a:schemeClr val="dk1"/>
                  </a:solidFill>
                  <a:latin typeface="Times New Roman"/>
                  <a:ea typeface="Times New Roman"/>
                  <a:cs typeface="Times New Roman"/>
                  <a:sym typeface="Times New Roman"/>
                </a:rPr>
                <a:t>) =&gt; AHCE là hình gì?</a:t>
              </a:r>
              <a:endParaRPr/>
            </a:p>
          </p:txBody>
        </p:sp>
        <p:sp>
          <p:nvSpPr>
            <p:cNvPr id="514" name="Google Shape;514;p26"/>
            <p:cNvSpPr/>
            <p:nvPr/>
          </p:nvSpPr>
          <p:spPr>
            <a:xfrm>
              <a:off x="2244" y="3015"/>
              <a:ext cx="240" cy="40"/>
            </a:xfrm>
            <a:custGeom>
              <a:avLst/>
              <a:gdLst/>
              <a:ahLst/>
              <a:cxnLst/>
              <a:rect l="l" t="t" r="r" b="b"/>
              <a:pathLst>
                <a:path w="240" h="40" extrusionOk="0">
                  <a:moveTo>
                    <a:pt x="0" y="39"/>
                  </a:moveTo>
                  <a:lnTo>
                    <a:pt x="119" y="0"/>
                  </a:lnTo>
                  <a:lnTo>
                    <a:pt x="240" y="40"/>
                  </a:lnTo>
                </a:path>
              </a:pathLst>
            </a:cu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sp>
        <p:nvSpPr>
          <p:cNvPr id="515" name="Google Shape;515;p26">
            <a:hlinkClick r:id="" action="ppaction://hlinkshowjump?jump=firstslide"/>
          </p:cNvPr>
          <p:cNvSpPr/>
          <p:nvPr/>
        </p:nvSpPr>
        <p:spPr>
          <a:xfrm>
            <a:off x="8686800" y="6477000"/>
            <a:ext cx="457200" cy="381000"/>
          </a:xfrm>
          <a:custGeom>
            <a:avLst/>
            <a:gdLst/>
            <a:ahLst/>
            <a:cxnLst/>
            <a:rect l="l" t="t" r="r" b="b"/>
            <a:pathLst>
              <a:path w="120000" h="120000" extrusionOk="0">
                <a:moveTo>
                  <a:pt x="0" y="0"/>
                </a:moveTo>
                <a:lnTo>
                  <a:pt x="120000" y="0"/>
                </a:lnTo>
                <a:lnTo>
                  <a:pt x="120000" y="120000"/>
                </a:lnTo>
                <a:lnTo>
                  <a:pt x="0" y="120000"/>
                </a:lnTo>
                <a:close/>
                <a:moveTo>
                  <a:pt x="60000" y="15000"/>
                </a:moveTo>
                <a:lnTo>
                  <a:pt x="22500" y="60000"/>
                </a:lnTo>
                <a:lnTo>
                  <a:pt x="31875" y="60000"/>
                </a:lnTo>
                <a:lnTo>
                  <a:pt x="31875" y="105000"/>
                </a:lnTo>
                <a:lnTo>
                  <a:pt x="88125" y="105000"/>
                </a:lnTo>
                <a:lnTo>
                  <a:pt x="88125" y="60000"/>
                </a:lnTo>
                <a:lnTo>
                  <a:pt x="97500" y="60000"/>
                </a:lnTo>
                <a:lnTo>
                  <a:pt x="83438" y="43125"/>
                </a:lnTo>
                <a:lnTo>
                  <a:pt x="83438" y="20625"/>
                </a:lnTo>
                <a:lnTo>
                  <a:pt x="74063" y="20625"/>
                </a:lnTo>
                <a:lnTo>
                  <a:pt x="74063" y="31875"/>
                </a:lnTo>
                <a:close/>
              </a:path>
              <a:path w="120000" h="120000" fill="darkenLess" extrusionOk="0">
                <a:moveTo>
                  <a:pt x="83438" y="43125"/>
                </a:moveTo>
                <a:lnTo>
                  <a:pt x="83438" y="20625"/>
                </a:lnTo>
                <a:lnTo>
                  <a:pt x="74063" y="20625"/>
                </a:lnTo>
                <a:lnTo>
                  <a:pt x="74063" y="31875"/>
                </a:lnTo>
                <a:close/>
                <a:moveTo>
                  <a:pt x="31875" y="60000"/>
                </a:moveTo>
                <a:lnTo>
                  <a:pt x="31875" y="105000"/>
                </a:lnTo>
                <a:lnTo>
                  <a:pt x="55312" y="105000"/>
                </a:lnTo>
                <a:lnTo>
                  <a:pt x="55312" y="82500"/>
                </a:lnTo>
                <a:lnTo>
                  <a:pt x="64688" y="82500"/>
                </a:lnTo>
                <a:lnTo>
                  <a:pt x="64688" y="105000"/>
                </a:lnTo>
                <a:lnTo>
                  <a:pt x="88125" y="105000"/>
                </a:lnTo>
                <a:lnTo>
                  <a:pt x="88125" y="60000"/>
                </a:lnTo>
                <a:close/>
              </a:path>
              <a:path w="120000" h="120000" fill="darken" extrusionOk="0">
                <a:moveTo>
                  <a:pt x="60000" y="15000"/>
                </a:moveTo>
                <a:lnTo>
                  <a:pt x="22500" y="60000"/>
                </a:lnTo>
                <a:lnTo>
                  <a:pt x="97500" y="60000"/>
                </a:lnTo>
                <a:close/>
                <a:moveTo>
                  <a:pt x="55312" y="82500"/>
                </a:moveTo>
                <a:lnTo>
                  <a:pt x="64688" y="82500"/>
                </a:lnTo>
                <a:lnTo>
                  <a:pt x="64688" y="105000"/>
                </a:lnTo>
                <a:lnTo>
                  <a:pt x="55312" y="105000"/>
                </a:lnTo>
                <a:close/>
              </a:path>
              <a:path w="120000" h="120000" fill="none" extrusionOk="0">
                <a:moveTo>
                  <a:pt x="60000" y="15000"/>
                </a:moveTo>
                <a:lnTo>
                  <a:pt x="74063" y="31875"/>
                </a:lnTo>
                <a:lnTo>
                  <a:pt x="74063" y="20625"/>
                </a:lnTo>
                <a:lnTo>
                  <a:pt x="83438" y="20625"/>
                </a:lnTo>
                <a:lnTo>
                  <a:pt x="83438" y="43125"/>
                </a:lnTo>
                <a:lnTo>
                  <a:pt x="97500" y="60000"/>
                </a:lnTo>
                <a:lnTo>
                  <a:pt x="88125" y="60000"/>
                </a:lnTo>
                <a:lnTo>
                  <a:pt x="88125" y="105000"/>
                </a:lnTo>
                <a:lnTo>
                  <a:pt x="31875" y="105000"/>
                </a:lnTo>
                <a:lnTo>
                  <a:pt x="31875" y="60000"/>
                </a:lnTo>
                <a:lnTo>
                  <a:pt x="22500" y="60000"/>
                </a:lnTo>
                <a:close/>
                <a:moveTo>
                  <a:pt x="74063" y="31875"/>
                </a:moveTo>
                <a:lnTo>
                  <a:pt x="83438" y="43125"/>
                </a:lnTo>
                <a:moveTo>
                  <a:pt x="88125" y="60000"/>
                </a:moveTo>
                <a:lnTo>
                  <a:pt x="31875" y="60000"/>
                </a:lnTo>
                <a:moveTo>
                  <a:pt x="55312" y="105000"/>
                </a:moveTo>
                <a:lnTo>
                  <a:pt x="55312" y="82500"/>
                </a:lnTo>
                <a:lnTo>
                  <a:pt x="64688" y="82500"/>
                </a:lnTo>
                <a:lnTo>
                  <a:pt x="64688" y="105000"/>
                </a:lnTo>
              </a:path>
              <a:path w="120000" h="120000" fill="none" extrusionOk="0">
                <a:moveTo>
                  <a:pt x="0" y="0"/>
                </a:moveTo>
                <a:lnTo>
                  <a:pt x="120000" y="0"/>
                </a:lnTo>
                <a:lnTo>
                  <a:pt x="120000" y="120000"/>
                </a:lnTo>
                <a:lnTo>
                  <a:pt x="0" y="120000"/>
                </a:ln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nvGrpSpPr>
          <p:cNvPr id="516" name="Google Shape;516;p26"/>
          <p:cNvGrpSpPr/>
          <p:nvPr/>
        </p:nvGrpSpPr>
        <p:grpSpPr>
          <a:xfrm>
            <a:off x="5867400" y="3124200"/>
            <a:ext cx="2986088" cy="1844675"/>
            <a:chOff x="3696" y="1968"/>
            <a:chExt cx="1881" cy="1162"/>
          </a:xfrm>
        </p:grpSpPr>
        <p:grpSp>
          <p:nvGrpSpPr>
            <p:cNvPr id="517" name="Google Shape;517;p26"/>
            <p:cNvGrpSpPr/>
            <p:nvPr/>
          </p:nvGrpSpPr>
          <p:grpSpPr>
            <a:xfrm>
              <a:off x="3696" y="1968"/>
              <a:ext cx="1881" cy="1162"/>
              <a:chOff x="3456" y="1488"/>
              <a:chExt cx="1881" cy="1162"/>
            </a:xfrm>
          </p:grpSpPr>
          <p:sp>
            <p:nvSpPr>
              <p:cNvPr id="518" name="Google Shape;518;p26"/>
              <p:cNvSpPr/>
              <p:nvPr/>
            </p:nvSpPr>
            <p:spPr>
              <a:xfrm>
                <a:off x="3696" y="1728"/>
                <a:ext cx="1392" cy="720"/>
              </a:xfrm>
              <a:prstGeom prst="triangle">
                <a:avLst>
                  <a:gd name="adj" fmla="val 31611"/>
                </a:avLst>
              </a:prstGeom>
              <a:noFill/>
              <a:ln w="28575"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519" name="Google Shape;519;p26"/>
              <p:cNvCxnSpPr/>
              <p:nvPr/>
            </p:nvCxnSpPr>
            <p:spPr>
              <a:xfrm>
                <a:off x="4137" y="1728"/>
                <a:ext cx="0" cy="720"/>
              </a:xfrm>
              <a:prstGeom prst="straightConnector1">
                <a:avLst/>
              </a:prstGeom>
              <a:noFill/>
              <a:ln w="28575" cap="flat" cmpd="sng">
                <a:solidFill>
                  <a:srgbClr val="0000FF"/>
                </a:solidFill>
                <a:prstDash val="solid"/>
                <a:round/>
                <a:headEnd type="none" w="med" len="med"/>
                <a:tailEnd type="none" w="med" len="med"/>
              </a:ln>
            </p:spPr>
          </p:cxnSp>
          <p:sp>
            <p:nvSpPr>
              <p:cNvPr id="520" name="Google Shape;520;p26"/>
              <p:cNvSpPr/>
              <p:nvPr/>
            </p:nvSpPr>
            <p:spPr>
              <a:xfrm>
                <a:off x="4137" y="2352"/>
                <a:ext cx="96" cy="96"/>
              </a:xfrm>
              <a:prstGeom prst="rect">
                <a:avLst/>
              </a:prstGeom>
              <a:noFill/>
              <a:ln w="9525"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521" name="Google Shape;521;p26"/>
              <p:cNvSpPr txBox="1"/>
              <p:nvPr/>
            </p:nvSpPr>
            <p:spPr>
              <a:xfrm>
                <a:off x="4032" y="1488"/>
                <a:ext cx="28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A</a:t>
                </a:r>
                <a:endParaRPr/>
              </a:p>
            </p:txBody>
          </p:sp>
          <p:sp>
            <p:nvSpPr>
              <p:cNvPr id="522" name="Google Shape;522;p26"/>
              <p:cNvSpPr txBox="1"/>
              <p:nvPr/>
            </p:nvSpPr>
            <p:spPr>
              <a:xfrm>
                <a:off x="3456" y="2352"/>
                <a:ext cx="28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B</a:t>
                </a:r>
                <a:endParaRPr/>
              </a:p>
            </p:txBody>
          </p:sp>
          <p:sp>
            <p:nvSpPr>
              <p:cNvPr id="523" name="Google Shape;523;p26"/>
              <p:cNvSpPr txBox="1"/>
              <p:nvPr/>
            </p:nvSpPr>
            <p:spPr>
              <a:xfrm>
                <a:off x="4032" y="2400"/>
                <a:ext cx="28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H</a:t>
                </a:r>
                <a:endParaRPr/>
              </a:p>
            </p:txBody>
          </p:sp>
          <p:sp>
            <p:nvSpPr>
              <p:cNvPr id="524" name="Google Shape;524;p26"/>
              <p:cNvSpPr txBox="1"/>
              <p:nvPr/>
            </p:nvSpPr>
            <p:spPr>
              <a:xfrm>
                <a:off x="4992" y="2400"/>
                <a:ext cx="28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C</a:t>
                </a:r>
                <a:endParaRPr/>
              </a:p>
            </p:txBody>
          </p:sp>
          <p:sp>
            <p:nvSpPr>
              <p:cNvPr id="525" name="Google Shape;525;p26"/>
              <p:cNvSpPr/>
              <p:nvPr/>
            </p:nvSpPr>
            <p:spPr>
              <a:xfrm>
                <a:off x="4119" y="1719"/>
                <a:ext cx="976" cy="738"/>
              </a:xfrm>
              <a:custGeom>
                <a:avLst/>
                <a:gdLst/>
                <a:ahLst/>
                <a:cxnLst/>
                <a:rect l="l" t="t" r="r" b="b"/>
                <a:pathLst>
                  <a:path w="976" h="738" extrusionOk="0">
                    <a:moveTo>
                      <a:pt x="0" y="738"/>
                    </a:moveTo>
                    <a:lnTo>
                      <a:pt x="976" y="0"/>
                    </a:lnTo>
                  </a:path>
                </a:pathLst>
              </a:custGeom>
              <a:noFill/>
              <a:ln w="28575" cap="flat" cmpd="sng">
                <a:solidFill>
                  <a:srgbClr val="0000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526" name="Google Shape;526;p26"/>
              <p:cNvSpPr txBox="1"/>
              <p:nvPr/>
            </p:nvSpPr>
            <p:spPr>
              <a:xfrm>
                <a:off x="4521" y="1971"/>
                <a:ext cx="288" cy="21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rgbClr val="CC0000"/>
                    </a:solidFill>
                    <a:latin typeface="Times New Roman"/>
                    <a:ea typeface="Times New Roman"/>
                    <a:cs typeface="Times New Roman"/>
                    <a:sym typeface="Times New Roman"/>
                  </a:rPr>
                  <a:t>∙</a:t>
                </a:r>
                <a:endParaRPr/>
              </a:p>
            </p:txBody>
          </p:sp>
          <p:cxnSp>
            <p:nvCxnSpPr>
              <p:cNvPr id="527" name="Google Shape;527;p26"/>
              <p:cNvCxnSpPr/>
              <p:nvPr/>
            </p:nvCxnSpPr>
            <p:spPr>
              <a:xfrm flipH="1">
                <a:off x="4398" y="1890"/>
                <a:ext cx="48" cy="96"/>
              </a:xfrm>
              <a:prstGeom prst="straightConnector1">
                <a:avLst/>
              </a:prstGeom>
              <a:noFill/>
              <a:ln w="9525" cap="flat" cmpd="sng">
                <a:solidFill>
                  <a:schemeClr val="dk1"/>
                </a:solidFill>
                <a:prstDash val="solid"/>
                <a:round/>
                <a:headEnd type="none" w="med" len="med"/>
                <a:tailEnd type="none" w="med" len="med"/>
              </a:ln>
            </p:spPr>
          </p:cxnSp>
          <p:cxnSp>
            <p:nvCxnSpPr>
              <p:cNvPr id="528" name="Google Shape;528;p26"/>
              <p:cNvCxnSpPr/>
              <p:nvPr/>
            </p:nvCxnSpPr>
            <p:spPr>
              <a:xfrm flipH="1">
                <a:off x="4779" y="2190"/>
                <a:ext cx="48" cy="96"/>
              </a:xfrm>
              <a:prstGeom prst="straightConnector1">
                <a:avLst/>
              </a:prstGeom>
              <a:noFill/>
              <a:ln w="9525" cap="flat" cmpd="sng">
                <a:solidFill>
                  <a:schemeClr val="dk1"/>
                </a:solidFill>
                <a:prstDash val="solid"/>
                <a:round/>
                <a:headEnd type="none" w="med" len="med"/>
                <a:tailEnd type="none" w="med" len="med"/>
              </a:ln>
            </p:spPr>
          </p:cxnSp>
          <p:cxnSp>
            <p:nvCxnSpPr>
              <p:cNvPr id="529" name="Google Shape;529;p26"/>
              <p:cNvCxnSpPr/>
              <p:nvPr/>
            </p:nvCxnSpPr>
            <p:spPr>
              <a:xfrm>
                <a:off x="4137" y="1719"/>
                <a:ext cx="960" cy="0"/>
              </a:xfrm>
              <a:prstGeom prst="straightConnector1">
                <a:avLst/>
              </a:prstGeom>
              <a:noFill/>
              <a:ln w="28575" cap="flat" cmpd="sng">
                <a:solidFill>
                  <a:srgbClr val="0000FF"/>
                </a:solidFill>
                <a:prstDash val="solid"/>
                <a:round/>
                <a:headEnd type="none" w="med" len="med"/>
                <a:tailEnd type="none" w="med" len="med"/>
              </a:ln>
            </p:spPr>
          </p:cxnSp>
          <p:sp>
            <p:nvSpPr>
              <p:cNvPr id="530" name="Google Shape;530;p26"/>
              <p:cNvSpPr/>
              <p:nvPr/>
            </p:nvSpPr>
            <p:spPr>
              <a:xfrm>
                <a:off x="5092" y="1710"/>
                <a:ext cx="3" cy="735"/>
              </a:xfrm>
              <a:custGeom>
                <a:avLst/>
                <a:gdLst/>
                <a:ahLst/>
                <a:cxnLst/>
                <a:rect l="l" t="t" r="r" b="b"/>
                <a:pathLst>
                  <a:path w="3" h="735" extrusionOk="0">
                    <a:moveTo>
                      <a:pt x="3" y="0"/>
                    </a:moveTo>
                    <a:lnTo>
                      <a:pt x="0" y="735"/>
                    </a:lnTo>
                  </a:path>
                </a:pathLst>
              </a:custGeom>
              <a:noFill/>
              <a:ln w="28575" cap="flat" cmpd="sng">
                <a:solidFill>
                  <a:srgbClr val="0000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531" name="Google Shape;531;p26"/>
              <p:cNvCxnSpPr/>
              <p:nvPr/>
            </p:nvCxnSpPr>
            <p:spPr>
              <a:xfrm>
                <a:off x="4779" y="1929"/>
                <a:ext cx="48" cy="48"/>
              </a:xfrm>
              <a:prstGeom prst="straightConnector1">
                <a:avLst/>
              </a:prstGeom>
              <a:noFill/>
              <a:ln w="38100" cap="flat" cmpd="dbl">
                <a:solidFill>
                  <a:schemeClr val="dk1"/>
                </a:solidFill>
                <a:prstDash val="solid"/>
                <a:round/>
                <a:headEnd type="none" w="med" len="med"/>
                <a:tailEnd type="none" w="med" len="med"/>
              </a:ln>
            </p:spPr>
          </p:cxnSp>
          <p:cxnSp>
            <p:nvCxnSpPr>
              <p:cNvPr id="532" name="Google Shape;532;p26"/>
              <p:cNvCxnSpPr/>
              <p:nvPr/>
            </p:nvCxnSpPr>
            <p:spPr>
              <a:xfrm>
                <a:off x="4398" y="2208"/>
                <a:ext cx="48" cy="48"/>
              </a:xfrm>
              <a:prstGeom prst="straightConnector1">
                <a:avLst/>
              </a:prstGeom>
              <a:noFill/>
              <a:ln w="38100" cap="flat" cmpd="dbl">
                <a:solidFill>
                  <a:schemeClr val="dk1"/>
                </a:solidFill>
                <a:prstDash val="solid"/>
                <a:round/>
                <a:headEnd type="none" w="med" len="med"/>
                <a:tailEnd type="none" w="med" len="med"/>
              </a:ln>
            </p:spPr>
          </p:cxnSp>
          <p:sp>
            <p:nvSpPr>
              <p:cNvPr id="533" name="Google Shape;533;p26"/>
              <p:cNvSpPr txBox="1"/>
              <p:nvPr/>
            </p:nvSpPr>
            <p:spPr>
              <a:xfrm>
                <a:off x="5049" y="1554"/>
                <a:ext cx="28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E</a:t>
                </a:r>
                <a:endParaRPr/>
              </a:p>
            </p:txBody>
          </p:sp>
        </p:grpSp>
        <p:sp>
          <p:nvSpPr>
            <p:cNvPr id="534" name="Google Shape;534;p26"/>
            <p:cNvSpPr txBox="1"/>
            <p:nvPr/>
          </p:nvSpPr>
          <p:spPr>
            <a:xfrm>
              <a:off x="4776" y="2320"/>
              <a:ext cx="28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I</a:t>
              </a: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1"/>
                                        </p:tgtEl>
                                        <p:attrNameLst>
                                          <p:attrName>style.visibility</p:attrName>
                                        </p:attrNameLst>
                                      </p:cBhvr>
                                      <p:to>
                                        <p:strVal val="visible"/>
                                      </p:to>
                                    </p:set>
                                    <p:animEffect transition="in" filter="fade">
                                      <p:cBhvr>
                                        <p:cTn id="7" dur="500"/>
                                        <p:tgtEl>
                                          <p:spTgt spid="5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6"/>
                                        </p:tgtEl>
                                        <p:attrNameLst>
                                          <p:attrName>style.visibility</p:attrName>
                                        </p:attrNameLst>
                                      </p:cBhvr>
                                      <p:to>
                                        <p:strVal val="visible"/>
                                      </p:to>
                                    </p:set>
                                    <p:animEffect transition="in" filter="fade">
                                      <p:cBhvr>
                                        <p:cTn id="12" dur="500"/>
                                        <p:tgtEl>
                                          <p:spTgt spid="5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
                                        </p:tgtEl>
                                        <p:attrNameLst>
                                          <p:attrName>style.visibility</p:attrName>
                                        </p:attrNameLst>
                                      </p:cBhvr>
                                      <p:to>
                                        <p:strVal val="visible"/>
                                      </p:to>
                                    </p:set>
                                    <p:animEffect transition="in" filter="fade">
                                      <p:cBhvr>
                                        <p:cTn id="17" dur="500"/>
                                        <p:tgtEl>
                                          <p:spTgt spid="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119"/>
        <p:cNvGrpSpPr/>
        <p:nvPr/>
      </p:nvGrpSpPr>
      <p:grpSpPr>
        <a:xfrm>
          <a:off x="0" y="0"/>
          <a:ext cx="0" cy="0"/>
          <a:chOff x="0" y="0"/>
          <a:chExt cx="0" cy="0"/>
        </a:xfrm>
      </p:grpSpPr>
      <p:grpSp>
        <p:nvGrpSpPr>
          <p:cNvPr id="120" name="Google Shape;120;p15"/>
          <p:cNvGrpSpPr/>
          <p:nvPr/>
        </p:nvGrpSpPr>
        <p:grpSpPr>
          <a:xfrm>
            <a:off x="5895975" y="1447800"/>
            <a:ext cx="3248025" cy="1843088"/>
            <a:chOff x="3504" y="432"/>
            <a:chExt cx="2046" cy="1161"/>
          </a:xfrm>
        </p:grpSpPr>
        <p:sp>
          <p:nvSpPr>
            <p:cNvPr id="121" name="Google Shape;121;p15"/>
            <p:cNvSpPr/>
            <p:nvPr/>
          </p:nvSpPr>
          <p:spPr>
            <a:xfrm>
              <a:off x="3708" y="624"/>
              <a:ext cx="1584" cy="816"/>
            </a:xfrm>
            <a:prstGeom prst="rect">
              <a:avLst/>
            </a:prstGeom>
            <a:noFill/>
            <a:ln w="381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22" name="Google Shape;122;p15"/>
            <p:cNvSpPr/>
            <p:nvPr/>
          </p:nvSpPr>
          <p:spPr>
            <a:xfrm>
              <a:off x="3717" y="1344"/>
              <a:ext cx="96" cy="96"/>
            </a:xfrm>
            <a:prstGeom prst="rect">
              <a:avLst/>
            </a:prstGeom>
            <a:noFill/>
            <a:ln w="381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23" name="Google Shape;123;p15"/>
            <p:cNvSpPr/>
            <p:nvPr/>
          </p:nvSpPr>
          <p:spPr>
            <a:xfrm>
              <a:off x="3708" y="627"/>
              <a:ext cx="96" cy="96"/>
            </a:xfrm>
            <a:prstGeom prst="rect">
              <a:avLst/>
            </a:prstGeom>
            <a:noFill/>
            <a:ln w="381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24" name="Google Shape;124;p15"/>
            <p:cNvSpPr/>
            <p:nvPr/>
          </p:nvSpPr>
          <p:spPr>
            <a:xfrm>
              <a:off x="5193" y="633"/>
              <a:ext cx="96" cy="96"/>
            </a:xfrm>
            <a:prstGeom prst="rect">
              <a:avLst/>
            </a:prstGeom>
            <a:noFill/>
            <a:ln w="381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25" name="Google Shape;125;p15"/>
            <p:cNvSpPr txBox="1"/>
            <p:nvPr/>
          </p:nvSpPr>
          <p:spPr>
            <a:xfrm>
              <a:off x="3504" y="459"/>
              <a:ext cx="288"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rPr>
                <a:t>A</a:t>
              </a:r>
              <a:endParaRPr/>
            </a:p>
          </p:txBody>
        </p:sp>
        <p:sp>
          <p:nvSpPr>
            <p:cNvPr id="126" name="Google Shape;126;p15"/>
            <p:cNvSpPr txBox="1"/>
            <p:nvPr/>
          </p:nvSpPr>
          <p:spPr>
            <a:xfrm>
              <a:off x="5223" y="432"/>
              <a:ext cx="288"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rPr>
                <a:t>B</a:t>
              </a:r>
              <a:endParaRPr/>
            </a:p>
          </p:txBody>
        </p:sp>
        <p:sp>
          <p:nvSpPr>
            <p:cNvPr id="127" name="Google Shape;127;p15"/>
            <p:cNvSpPr txBox="1"/>
            <p:nvPr/>
          </p:nvSpPr>
          <p:spPr>
            <a:xfrm>
              <a:off x="3513" y="1362"/>
              <a:ext cx="288"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rPr>
                <a:t>D</a:t>
              </a:r>
              <a:endParaRPr/>
            </a:p>
          </p:txBody>
        </p:sp>
        <p:sp>
          <p:nvSpPr>
            <p:cNvPr id="128" name="Google Shape;128;p15"/>
            <p:cNvSpPr txBox="1"/>
            <p:nvPr/>
          </p:nvSpPr>
          <p:spPr>
            <a:xfrm>
              <a:off x="5262" y="1359"/>
              <a:ext cx="288"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rPr>
                <a:t>C</a:t>
              </a:r>
              <a:endParaRPr/>
            </a:p>
          </p:txBody>
        </p:sp>
        <p:sp>
          <p:nvSpPr>
            <p:cNvPr id="129" name="Google Shape;129;p15"/>
            <p:cNvSpPr/>
            <p:nvPr/>
          </p:nvSpPr>
          <p:spPr>
            <a:xfrm>
              <a:off x="5184" y="1344"/>
              <a:ext cx="96" cy="96"/>
            </a:xfrm>
            <a:prstGeom prst="rect">
              <a:avLst/>
            </a:prstGeom>
            <a:noFill/>
            <a:ln w="381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sp>
        <p:nvSpPr>
          <p:cNvPr id="130" name="Google Shape;130;p15"/>
          <p:cNvSpPr txBox="1"/>
          <p:nvPr/>
        </p:nvSpPr>
        <p:spPr>
          <a:xfrm>
            <a:off x="623888" y="1619250"/>
            <a:ext cx="487680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i="1">
                <a:solidFill>
                  <a:srgbClr val="CC0000"/>
                </a:solidFill>
                <a:latin typeface="Times New Roman"/>
                <a:ea typeface="Times New Roman"/>
                <a:cs typeface="Times New Roman"/>
                <a:sym typeface="Times New Roman"/>
              </a:rPr>
              <a:t>Hình chữ nhật là tứ giác có bốn góc vuông</a:t>
            </a:r>
            <a:endParaRPr/>
          </a:p>
        </p:txBody>
      </p:sp>
      <p:sp>
        <p:nvSpPr>
          <p:cNvPr id="131" name="Google Shape;131;p15"/>
          <p:cNvSpPr/>
          <p:nvPr/>
        </p:nvSpPr>
        <p:spPr>
          <a:xfrm>
            <a:off x="304800" y="2057400"/>
            <a:ext cx="5638800" cy="1371600"/>
          </a:xfrm>
          <a:prstGeom prst="wedgeEllipseCallout">
            <a:avLst>
              <a:gd name="adj1" fmla="val -46370"/>
              <a:gd name="adj2" fmla="val 109606"/>
            </a:avLst>
          </a:prstGeom>
          <a:solidFill>
            <a:schemeClr val="accent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just" rtl="0">
              <a:spcBef>
                <a:spcPts val="0"/>
              </a:spcBef>
              <a:spcAft>
                <a:spcPts val="0"/>
              </a:spcAft>
              <a:buNone/>
            </a:pPr>
            <a:r>
              <a:rPr lang="en-US" sz="2000" b="1" i="1">
                <a:solidFill>
                  <a:schemeClr val="dk1"/>
                </a:solidFill>
                <a:latin typeface="Times New Roman"/>
                <a:ea typeface="Times New Roman"/>
                <a:cs typeface="Times New Roman"/>
                <a:sym typeface="Times New Roman"/>
              </a:rPr>
              <a:t>?1 Chứng minh rằng hình chữ nhật ABCD cũng là một hình bình hành, một hình thang cân.</a:t>
            </a:r>
            <a:endParaRPr/>
          </a:p>
        </p:txBody>
      </p:sp>
      <p:sp>
        <p:nvSpPr>
          <p:cNvPr id="132" name="Google Shape;132;p15"/>
          <p:cNvSpPr txBox="1"/>
          <p:nvPr/>
        </p:nvSpPr>
        <p:spPr>
          <a:xfrm>
            <a:off x="698500" y="4013200"/>
            <a:ext cx="5384800" cy="939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Times New Roman"/>
                <a:ea typeface="Times New Roman"/>
                <a:cs typeface="Times New Roman"/>
                <a:sym typeface="Times New Roman"/>
              </a:rPr>
              <a:t> </a:t>
            </a:r>
            <a:r>
              <a:rPr lang="en-US" sz="2000" dirty="0" err="1">
                <a:solidFill>
                  <a:schemeClr val="dk1"/>
                </a:solidFill>
                <a:latin typeface="Times New Roman"/>
                <a:ea typeface="Times New Roman"/>
                <a:cs typeface="Times New Roman"/>
                <a:sym typeface="Times New Roman"/>
              </a:rPr>
              <a:t>Hình</a:t>
            </a:r>
            <a:r>
              <a:rPr lang="en-US" sz="2000" dirty="0">
                <a:solidFill>
                  <a:schemeClr val="dk1"/>
                </a:solidFill>
                <a:latin typeface="Times New Roman"/>
                <a:ea typeface="Times New Roman"/>
                <a:cs typeface="Times New Roman"/>
                <a:sym typeface="Times New Roman"/>
              </a:rPr>
              <a:t> </a:t>
            </a:r>
            <a:r>
              <a:rPr lang="en-US" sz="2000" dirty="0" err="1">
                <a:solidFill>
                  <a:schemeClr val="dk1"/>
                </a:solidFill>
                <a:latin typeface="Times New Roman"/>
                <a:ea typeface="Times New Roman"/>
                <a:cs typeface="Times New Roman"/>
                <a:sym typeface="Times New Roman"/>
              </a:rPr>
              <a:t>chữ</a:t>
            </a:r>
            <a:r>
              <a:rPr lang="en-US" sz="2000" dirty="0">
                <a:solidFill>
                  <a:schemeClr val="dk1"/>
                </a:solidFill>
                <a:latin typeface="Times New Roman"/>
                <a:ea typeface="Times New Roman"/>
                <a:cs typeface="Times New Roman"/>
                <a:sym typeface="Times New Roman"/>
              </a:rPr>
              <a:t> </a:t>
            </a:r>
            <a:r>
              <a:rPr lang="en-US" sz="2000" dirty="0" err="1">
                <a:solidFill>
                  <a:schemeClr val="dk1"/>
                </a:solidFill>
                <a:latin typeface="Times New Roman"/>
                <a:ea typeface="Times New Roman"/>
                <a:cs typeface="Times New Roman"/>
                <a:sym typeface="Times New Roman"/>
              </a:rPr>
              <a:t>nhật</a:t>
            </a:r>
            <a:r>
              <a:rPr lang="en-US" sz="2000" dirty="0">
                <a:solidFill>
                  <a:schemeClr val="dk1"/>
                </a:solidFill>
                <a:latin typeface="Times New Roman"/>
                <a:ea typeface="Times New Roman"/>
                <a:cs typeface="Times New Roman"/>
                <a:sym typeface="Times New Roman"/>
              </a:rPr>
              <a:t> ABCD </a:t>
            </a:r>
            <a:r>
              <a:rPr lang="en-US" sz="2000" dirty="0" err="1">
                <a:solidFill>
                  <a:schemeClr val="dk1"/>
                </a:solidFill>
                <a:latin typeface="Times New Roman"/>
                <a:ea typeface="Times New Roman"/>
                <a:cs typeface="Times New Roman"/>
                <a:sym typeface="Times New Roman"/>
              </a:rPr>
              <a:t>có</a:t>
            </a:r>
            <a:r>
              <a:rPr lang="en-US" sz="2000" dirty="0">
                <a:solidFill>
                  <a:schemeClr val="dk1"/>
                </a:solidFill>
                <a:latin typeface="Times New Roman"/>
                <a:ea typeface="Times New Roman"/>
                <a:cs typeface="Times New Roman"/>
                <a:sym typeface="Times New Roman"/>
              </a:rPr>
              <a:t>: AB//CD (</a:t>
            </a:r>
            <a:r>
              <a:rPr lang="en-US" sz="2000" dirty="0" err="1">
                <a:solidFill>
                  <a:schemeClr val="dk1"/>
                </a:solidFill>
                <a:latin typeface="Times New Roman"/>
                <a:ea typeface="Times New Roman"/>
                <a:cs typeface="Times New Roman"/>
                <a:sym typeface="Times New Roman"/>
              </a:rPr>
              <a:t>cùng</a:t>
            </a:r>
            <a:r>
              <a:rPr lang="en-US" sz="2000" dirty="0">
                <a:solidFill>
                  <a:schemeClr val="dk1"/>
                </a:solidFill>
                <a:latin typeface="Times New Roman"/>
                <a:ea typeface="Times New Roman"/>
                <a:cs typeface="Times New Roman"/>
                <a:sym typeface="Times New Roman"/>
              </a:rPr>
              <a:t> ⊥ AD)</a:t>
            </a:r>
            <a:endParaRPr dirty="0"/>
          </a:p>
          <a:p>
            <a:pPr marL="0" marR="0" lvl="0" indent="0" algn="l" rtl="0">
              <a:spcBef>
                <a:spcPts val="1000"/>
              </a:spcBef>
              <a:spcAft>
                <a:spcPts val="0"/>
              </a:spcAft>
              <a:buNone/>
            </a:pPr>
            <a:r>
              <a:rPr lang="en-US" sz="2000" dirty="0">
                <a:solidFill>
                  <a:schemeClr val="dk1"/>
                </a:solidFill>
                <a:latin typeface="Times New Roman"/>
                <a:ea typeface="Times New Roman"/>
                <a:cs typeface="Times New Roman"/>
                <a:sym typeface="Times New Roman"/>
              </a:rPr>
              <a:t>                                           AD//BC (</a:t>
            </a:r>
            <a:r>
              <a:rPr lang="en-US" sz="2000" dirty="0" err="1">
                <a:solidFill>
                  <a:schemeClr val="dk1"/>
                </a:solidFill>
                <a:latin typeface="Times New Roman"/>
                <a:ea typeface="Times New Roman"/>
                <a:cs typeface="Times New Roman"/>
                <a:sym typeface="Times New Roman"/>
              </a:rPr>
              <a:t>cùng</a:t>
            </a:r>
            <a:r>
              <a:rPr lang="en-US" sz="2000" dirty="0">
                <a:solidFill>
                  <a:schemeClr val="dk1"/>
                </a:solidFill>
                <a:latin typeface="Times New Roman"/>
                <a:ea typeface="Times New Roman"/>
                <a:cs typeface="Times New Roman"/>
                <a:sym typeface="Times New Roman"/>
              </a:rPr>
              <a:t> ⊥ DC)</a:t>
            </a:r>
            <a:endParaRPr dirty="0"/>
          </a:p>
        </p:txBody>
      </p:sp>
      <p:sp>
        <p:nvSpPr>
          <p:cNvPr id="133" name="Google Shape;133;p15"/>
          <p:cNvSpPr/>
          <p:nvPr/>
        </p:nvSpPr>
        <p:spPr>
          <a:xfrm>
            <a:off x="5791200" y="4132263"/>
            <a:ext cx="76200" cy="685800"/>
          </a:xfrm>
          <a:prstGeom prst="rightBrace">
            <a:avLst>
              <a:gd name="adj1" fmla="val 75000"/>
              <a:gd name="adj2" fmla="val 50000"/>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34" name="Google Shape;134;p15"/>
          <p:cNvSpPr txBox="1"/>
          <p:nvPr/>
        </p:nvSpPr>
        <p:spPr>
          <a:xfrm>
            <a:off x="5867400" y="4325938"/>
            <a:ext cx="3505200" cy="4381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=&gt; ABCD là hình bình hành</a:t>
            </a:r>
            <a:endParaRPr/>
          </a:p>
        </p:txBody>
      </p:sp>
      <p:sp>
        <p:nvSpPr>
          <p:cNvPr id="135" name="Google Shape;135;p15"/>
          <p:cNvSpPr txBox="1"/>
          <p:nvPr/>
        </p:nvSpPr>
        <p:spPr>
          <a:xfrm>
            <a:off x="5930900" y="5303838"/>
            <a:ext cx="3276600" cy="4381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=&gt; ABCD là hình thang cân</a:t>
            </a:r>
            <a:endParaRPr/>
          </a:p>
        </p:txBody>
      </p:sp>
      <p:sp>
        <p:nvSpPr>
          <p:cNvPr id="136" name="Google Shape;136;p15"/>
          <p:cNvSpPr txBox="1"/>
          <p:nvPr/>
        </p:nvSpPr>
        <p:spPr>
          <a:xfrm>
            <a:off x="685800" y="5086350"/>
            <a:ext cx="5257800" cy="4000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Hình chữ nhật ABCD có: AB//CD (cùng ⊥ AD)</a:t>
            </a:r>
            <a:endParaRPr/>
          </a:p>
        </p:txBody>
      </p:sp>
      <p:sp>
        <p:nvSpPr>
          <p:cNvPr id="137" name="Google Shape;137;p15"/>
          <p:cNvSpPr/>
          <p:nvPr/>
        </p:nvSpPr>
        <p:spPr>
          <a:xfrm>
            <a:off x="5791200" y="5181600"/>
            <a:ext cx="76200" cy="685800"/>
          </a:xfrm>
          <a:prstGeom prst="rightBrace">
            <a:avLst>
              <a:gd name="adj1" fmla="val 75000"/>
              <a:gd name="adj2" fmla="val 50000"/>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38" name="Google Shape;138;p15"/>
          <p:cNvSpPr txBox="1"/>
          <p:nvPr/>
        </p:nvSpPr>
        <p:spPr>
          <a:xfrm>
            <a:off x="185738" y="1046163"/>
            <a:ext cx="2895600" cy="51911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0000FF"/>
                </a:solidFill>
                <a:latin typeface="Times New Roman"/>
                <a:ea typeface="Times New Roman"/>
                <a:cs typeface="Times New Roman"/>
                <a:sym typeface="Times New Roman"/>
              </a:rPr>
              <a:t>1. Định nghĩa</a:t>
            </a:r>
            <a:endParaRPr/>
          </a:p>
        </p:txBody>
      </p:sp>
      <p:sp>
        <p:nvSpPr>
          <p:cNvPr id="139" name="Google Shape;139;p15"/>
          <p:cNvSpPr txBox="1"/>
          <p:nvPr/>
        </p:nvSpPr>
        <p:spPr>
          <a:xfrm>
            <a:off x="228600" y="5768975"/>
            <a:ext cx="8458200" cy="8620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i="1">
                <a:solidFill>
                  <a:srgbClr val="FF0000"/>
                </a:solidFill>
                <a:latin typeface="Times New Roman"/>
                <a:ea typeface="Times New Roman"/>
                <a:cs typeface="Times New Roman"/>
                <a:sym typeface="Times New Roman"/>
              </a:rPr>
              <a:t>Nhận xét:  </a:t>
            </a:r>
            <a:endParaRPr sz="2000" b="1" i="1">
              <a:solidFill>
                <a:srgbClr val="FF0000"/>
              </a:solidFill>
              <a:latin typeface="Times New Roman"/>
              <a:ea typeface="Times New Roman"/>
              <a:cs typeface="Times New Roman"/>
              <a:sym typeface="Times New Roman"/>
            </a:endParaRPr>
          </a:p>
          <a:p>
            <a:pPr marL="0" marR="0" lvl="0" indent="0" algn="l" rtl="0">
              <a:spcBef>
                <a:spcPts val="1000"/>
              </a:spcBef>
              <a:spcAft>
                <a:spcPts val="0"/>
              </a:spcAft>
              <a:buNone/>
            </a:pPr>
            <a:r>
              <a:rPr lang="en-US" sz="2000" b="1" i="1">
                <a:solidFill>
                  <a:srgbClr val="FF0000"/>
                </a:solidFill>
                <a:latin typeface="Times New Roman"/>
                <a:ea typeface="Times New Roman"/>
                <a:cs typeface="Times New Roman"/>
                <a:sym typeface="Times New Roman"/>
              </a:rPr>
              <a:t>     Hình chữ nhật cũng là một hình bình hành, cũng là một hình thang cân.</a:t>
            </a:r>
            <a:endParaRPr/>
          </a:p>
        </p:txBody>
      </p:sp>
      <p:pic>
        <p:nvPicPr>
          <p:cNvPr id="140" name="Google Shape;140;p15" descr="C:\Program Files (x86)\Microsoft Office\MEDIA\OFFICE14\Bullets\BD10263_.gif"/>
          <p:cNvPicPr preferRelativeResize="0"/>
          <p:nvPr/>
        </p:nvPicPr>
        <p:blipFill rotWithShape="1">
          <a:blip r:embed="rId3">
            <a:alphaModFix/>
          </a:blip>
          <a:srcRect/>
          <a:stretch/>
        </p:blipFill>
        <p:spPr>
          <a:xfrm>
            <a:off x="257175" y="228600"/>
            <a:ext cx="885825" cy="885825"/>
          </a:xfrm>
          <a:prstGeom prst="rect">
            <a:avLst/>
          </a:prstGeom>
          <a:noFill/>
          <a:ln>
            <a:noFill/>
          </a:ln>
        </p:spPr>
      </p:pic>
      <p:cxnSp>
        <p:nvCxnSpPr>
          <p:cNvPr id="141" name="Google Shape;141;p15"/>
          <p:cNvCxnSpPr/>
          <p:nvPr/>
        </p:nvCxnSpPr>
        <p:spPr>
          <a:xfrm>
            <a:off x="1143000" y="950913"/>
            <a:ext cx="8001000" cy="0"/>
          </a:xfrm>
          <a:prstGeom prst="straightConnector1">
            <a:avLst/>
          </a:prstGeom>
          <a:noFill/>
          <a:ln w="57150" cap="flat" cmpd="sng">
            <a:solidFill>
              <a:srgbClr val="CCCCFF"/>
            </a:solidFill>
            <a:prstDash val="solid"/>
            <a:round/>
            <a:headEnd type="none" w="sm" len="sm"/>
            <a:tailEnd type="none" w="sm" len="sm"/>
          </a:ln>
          <a:effectLst>
            <a:reflection endPos="0" sy="-100000" algn="bl" rotWithShape="0"/>
          </a:effectLst>
        </p:spPr>
      </p:cxnSp>
      <p:sp>
        <p:nvSpPr>
          <p:cNvPr id="142" name="Google Shape;142;p15"/>
          <p:cNvSpPr/>
          <p:nvPr/>
        </p:nvSpPr>
        <p:spPr>
          <a:xfrm>
            <a:off x="533400" y="392113"/>
            <a:ext cx="8001000" cy="55403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b="1">
                <a:solidFill>
                  <a:srgbClr val="FF0000"/>
                </a:solidFill>
                <a:latin typeface="Times New Roman"/>
                <a:ea typeface="Times New Roman"/>
                <a:cs typeface="Times New Roman"/>
                <a:sym typeface="Times New Roman"/>
              </a:rPr>
              <a:t>TIẾT 15 – Bài 9: HÌNH CHỮ NHẬT</a:t>
            </a:r>
            <a:endParaRPr sz="3000" b="1">
              <a:solidFill>
                <a:srgbClr val="FF0000"/>
              </a:solidFill>
              <a:latin typeface="Times New Roman"/>
              <a:ea typeface="Times New Roman"/>
              <a:cs typeface="Times New Roman"/>
              <a:sym typeface="Times New Roman"/>
            </a:endParaRPr>
          </a:p>
        </p:txBody>
      </p:sp>
      <p:grpSp>
        <p:nvGrpSpPr>
          <p:cNvPr id="143" name="Google Shape;143;p15"/>
          <p:cNvGrpSpPr/>
          <p:nvPr/>
        </p:nvGrpSpPr>
        <p:grpSpPr>
          <a:xfrm>
            <a:off x="3352800" y="5486400"/>
            <a:ext cx="1698625" cy="400050"/>
            <a:chOff x="1287674" y="5084673"/>
            <a:chExt cx="1698414" cy="400110"/>
          </a:xfrm>
        </p:grpSpPr>
        <p:sp>
          <p:nvSpPr>
            <p:cNvPr id="144" name="Google Shape;144;p15"/>
            <p:cNvSpPr/>
            <p:nvPr/>
          </p:nvSpPr>
          <p:spPr>
            <a:xfrm>
              <a:off x="1445237" y="5127625"/>
              <a:ext cx="152400" cy="63500"/>
            </a:xfrm>
            <a:custGeom>
              <a:avLst/>
              <a:gdLst/>
              <a:ahLst/>
              <a:cxnLst/>
              <a:rect l="l" t="t" r="r" b="b"/>
              <a:pathLst>
                <a:path w="96" h="40" extrusionOk="0">
                  <a:moveTo>
                    <a:pt x="0" y="39"/>
                  </a:moveTo>
                  <a:lnTo>
                    <a:pt x="46" y="0"/>
                  </a:lnTo>
                  <a:lnTo>
                    <a:pt x="96" y="40"/>
                  </a:lnTo>
                </a:path>
              </a:pathLst>
            </a:custGeom>
            <a:no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45" name="Google Shape;145;p15"/>
            <p:cNvSpPr/>
            <p:nvPr/>
          </p:nvSpPr>
          <p:spPr>
            <a:xfrm>
              <a:off x="1878624" y="5118100"/>
              <a:ext cx="152400" cy="63500"/>
            </a:xfrm>
            <a:custGeom>
              <a:avLst/>
              <a:gdLst/>
              <a:ahLst/>
              <a:cxnLst/>
              <a:rect l="l" t="t" r="r" b="b"/>
              <a:pathLst>
                <a:path w="96" h="40" extrusionOk="0">
                  <a:moveTo>
                    <a:pt x="0" y="39"/>
                  </a:moveTo>
                  <a:lnTo>
                    <a:pt x="46" y="0"/>
                  </a:lnTo>
                  <a:lnTo>
                    <a:pt x="96" y="40"/>
                  </a:lnTo>
                </a:path>
              </a:pathLst>
            </a:custGeom>
            <a:no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146" name="Google Shape;146;p15"/>
            <p:cNvSpPr/>
            <p:nvPr/>
          </p:nvSpPr>
          <p:spPr>
            <a:xfrm>
              <a:off x="1287674" y="5084673"/>
              <a:ext cx="1698414" cy="40011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 A = B (= 90</a:t>
              </a:r>
              <a:r>
                <a:rPr lang="en-US" sz="2000" baseline="30000">
                  <a:solidFill>
                    <a:schemeClr val="dk1"/>
                  </a:solidFill>
                  <a:latin typeface="Times New Roman"/>
                  <a:ea typeface="Times New Roman"/>
                  <a:cs typeface="Times New Roman"/>
                  <a:sym typeface="Times New Roman"/>
                </a:rPr>
                <a:t>0</a:t>
              </a:r>
              <a:r>
                <a:rPr lang="en-US" sz="2000">
                  <a:solidFill>
                    <a:schemeClr val="dk1"/>
                  </a:solidFill>
                  <a:latin typeface="Times New Roman"/>
                  <a:ea typeface="Times New Roman"/>
                  <a:cs typeface="Times New Roman"/>
                  <a:sym typeface="Times New Roman"/>
                </a:rPr>
                <a:t>) </a:t>
              </a:r>
              <a:endParaRPr sz="2000">
                <a:solidFill>
                  <a:schemeClr val="dk1"/>
                </a:solidFill>
                <a:latin typeface="Times New Roman"/>
                <a:ea typeface="Times New Roman"/>
                <a:cs typeface="Times New Roman"/>
                <a:sym typeface="Times New Roman"/>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fade">
                                      <p:cBhvr>
                                        <p:cTn id="7" dur="5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0"/>
                                        </p:tgtEl>
                                        <p:attrNameLst>
                                          <p:attrName>style.visibility</p:attrName>
                                        </p:attrNameLst>
                                      </p:cBhvr>
                                      <p:to>
                                        <p:strVal val="visible"/>
                                      </p:to>
                                    </p:set>
                                    <p:animEffect transition="in" filter="fade">
                                      <p:cBhvr>
                                        <p:cTn id="12" dur="1000"/>
                                        <p:tgtEl>
                                          <p:spTgt spid="13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1"/>
                                        </p:tgtEl>
                                        <p:attrNameLst>
                                          <p:attrName>style.visibility</p:attrName>
                                        </p:attrNameLst>
                                      </p:cBhvr>
                                      <p:to>
                                        <p:strVal val="visible"/>
                                      </p:to>
                                    </p:set>
                                    <p:animEffect transition="in" filter="fade">
                                      <p:cBhvr>
                                        <p:cTn id="17" dur="1000"/>
                                        <p:tgtEl>
                                          <p:spTgt spid="13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2">
                                            <p:txEl>
                                              <p:pRg st="0" end="0"/>
                                            </p:txEl>
                                          </p:spTgt>
                                        </p:tgtEl>
                                        <p:attrNameLst>
                                          <p:attrName>style.visibility</p:attrName>
                                        </p:attrNameLst>
                                      </p:cBhvr>
                                      <p:to>
                                        <p:strVal val="visible"/>
                                      </p:to>
                                    </p:set>
                                    <p:animEffect transition="in" filter="fade">
                                      <p:cBhvr>
                                        <p:cTn id="22" dur="1000"/>
                                        <p:tgtEl>
                                          <p:spTgt spid="13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2">
                                            <p:txEl>
                                              <p:pRg st="1" end="1"/>
                                            </p:txEl>
                                          </p:spTgt>
                                        </p:tgtEl>
                                        <p:attrNameLst>
                                          <p:attrName>style.visibility</p:attrName>
                                        </p:attrNameLst>
                                      </p:cBhvr>
                                      <p:to>
                                        <p:strVal val="visible"/>
                                      </p:to>
                                    </p:set>
                                    <p:animEffect transition="in" filter="fade">
                                      <p:cBhvr>
                                        <p:cTn id="27" dur="1000"/>
                                        <p:tgtEl>
                                          <p:spTgt spid="13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3"/>
                                        </p:tgtEl>
                                        <p:attrNameLst>
                                          <p:attrName>style.visibility</p:attrName>
                                        </p:attrNameLst>
                                      </p:cBhvr>
                                      <p:to>
                                        <p:strVal val="visible"/>
                                      </p:to>
                                    </p:set>
                                    <p:animEffect transition="in" filter="fade">
                                      <p:cBhvr>
                                        <p:cTn id="32" dur="500"/>
                                        <p:tgtEl>
                                          <p:spTgt spid="133"/>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134"/>
                                        </p:tgtEl>
                                        <p:attrNameLst>
                                          <p:attrName>style.visibility</p:attrName>
                                        </p:attrNameLst>
                                      </p:cBhvr>
                                      <p:to>
                                        <p:strVal val="visible"/>
                                      </p:to>
                                    </p:set>
                                    <p:animEffect transition="in" filter="fade">
                                      <p:cBhvr>
                                        <p:cTn id="36" dur="1000"/>
                                        <p:tgtEl>
                                          <p:spTgt spid="13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36">
                                            <p:txEl>
                                              <p:pRg st="0" end="0"/>
                                            </p:txEl>
                                          </p:spTgt>
                                        </p:tgtEl>
                                        <p:attrNameLst>
                                          <p:attrName>style.visibility</p:attrName>
                                        </p:attrNameLst>
                                      </p:cBhvr>
                                      <p:to>
                                        <p:strVal val="visible"/>
                                      </p:to>
                                    </p:set>
                                    <p:animEffect transition="in" filter="fade">
                                      <p:cBhvr>
                                        <p:cTn id="41" dur="1000"/>
                                        <p:tgtEl>
                                          <p:spTgt spid="136">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43"/>
                                        </p:tgtEl>
                                        <p:attrNameLst>
                                          <p:attrName>style.visibility</p:attrName>
                                        </p:attrNameLst>
                                      </p:cBhvr>
                                      <p:to>
                                        <p:strVal val="visible"/>
                                      </p:to>
                                    </p:set>
                                    <p:animEffect transition="in" filter="fade">
                                      <p:cBhvr>
                                        <p:cTn id="46" dur="1000"/>
                                        <p:tgtEl>
                                          <p:spTgt spid="143"/>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37"/>
                                        </p:tgtEl>
                                        <p:attrNameLst>
                                          <p:attrName>style.visibility</p:attrName>
                                        </p:attrNameLst>
                                      </p:cBhvr>
                                      <p:to>
                                        <p:strVal val="visible"/>
                                      </p:to>
                                    </p:set>
                                    <p:animEffect transition="in" filter="fade">
                                      <p:cBhvr>
                                        <p:cTn id="51" dur="500"/>
                                        <p:tgtEl>
                                          <p:spTgt spid="137"/>
                                        </p:tgtEl>
                                      </p:cBhvr>
                                    </p:animEffect>
                                  </p:childTnLst>
                                </p:cTn>
                              </p:par>
                            </p:childTnLst>
                          </p:cTn>
                        </p:par>
                        <p:par>
                          <p:cTn id="52" fill="hold">
                            <p:stCondLst>
                              <p:cond delay="500"/>
                            </p:stCondLst>
                            <p:childTnLst>
                              <p:par>
                                <p:cTn id="53" presetID="10" presetClass="entr" presetSubtype="0" fill="hold" nodeType="afterEffect">
                                  <p:stCondLst>
                                    <p:cond delay="0"/>
                                  </p:stCondLst>
                                  <p:childTnLst>
                                    <p:set>
                                      <p:cBhvr>
                                        <p:cTn id="54" dur="1" fill="hold">
                                          <p:stCondLst>
                                            <p:cond delay="0"/>
                                          </p:stCondLst>
                                        </p:cTn>
                                        <p:tgtEl>
                                          <p:spTgt spid="135"/>
                                        </p:tgtEl>
                                        <p:attrNameLst>
                                          <p:attrName>style.visibility</p:attrName>
                                        </p:attrNameLst>
                                      </p:cBhvr>
                                      <p:to>
                                        <p:strVal val="visible"/>
                                      </p:to>
                                    </p:set>
                                    <p:animEffect transition="in" filter="fade">
                                      <p:cBhvr>
                                        <p:cTn id="55" dur="1000"/>
                                        <p:tgtEl>
                                          <p:spTgt spid="13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39"/>
                                        </p:tgtEl>
                                        <p:attrNameLst>
                                          <p:attrName>style.visibility</p:attrName>
                                        </p:attrNameLst>
                                      </p:cBhvr>
                                      <p:to>
                                        <p:strVal val="visible"/>
                                      </p:to>
                                    </p:set>
                                    <p:animEffect transition="in" filter="fade">
                                      <p:cBhvr>
                                        <p:cTn id="60" dur="1000"/>
                                        <p:tgtEl>
                                          <p:spTgt spid="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graphicFrame>
        <p:nvGraphicFramePr>
          <p:cNvPr id="151" name="Google Shape;151;p16"/>
          <p:cNvGraphicFramePr/>
          <p:nvPr/>
        </p:nvGraphicFramePr>
        <p:xfrm>
          <a:off x="26988" y="3086100"/>
          <a:ext cx="9058275" cy="3695725"/>
        </p:xfrm>
        <a:graphic>
          <a:graphicData uri="http://schemas.openxmlformats.org/drawingml/2006/table">
            <a:tbl>
              <a:tblPr>
                <a:noFill/>
                <a:tableStyleId>{03B4E349-D62A-411F-9F2E-6A8C3B2459C6}</a:tableStyleId>
              </a:tblPr>
              <a:tblGrid>
                <a:gridCol w="965200"/>
                <a:gridCol w="2330450"/>
                <a:gridCol w="1952625"/>
                <a:gridCol w="3810000"/>
              </a:tblGrid>
              <a:tr h="573100">
                <a:tc>
                  <a:txBody>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strike="noStrike" cap="none">
                          <a:solidFill>
                            <a:schemeClr val="dk1"/>
                          </a:solidFill>
                          <a:latin typeface="Times New Roman"/>
                          <a:ea typeface="Times New Roman"/>
                          <a:cs typeface="Times New Roman"/>
                          <a:sym typeface="Times New Roman"/>
                        </a:rPr>
                        <a:t>T/ c</a:t>
                      </a:r>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US" sz="1800" b="1" i="0" u="none" strike="noStrike" cap="none">
                          <a:solidFill>
                            <a:schemeClr val="dk1"/>
                          </a:solidFill>
                          <a:latin typeface="Times New Roman"/>
                          <a:ea typeface="Times New Roman"/>
                          <a:cs typeface="Times New Roman"/>
                          <a:sym typeface="Times New Roman"/>
                        </a:rPr>
                        <a:t>Hình bình hành</a:t>
                      </a:r>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US" sz="1800" b="1" i="0" u="none" strike="noStrike" cap="none">
                          <a:solidFill>
                            <a:schemeClr val="dk1"/>
                          </a:solidFill>
                          <a:latin typeface="Times New Roman"/>
                          <a:ea typeface="Times New Roman"/>
                          <a:cs typeface="Times New Roman"/>
                          <a:sym typeface="Times New Roman"/>
                        </a:rPr>
                        <a:t>Hình thang cân</a:t>
                      </a:r>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800"/>
                        <a:buFont typeface="Times New Roman"/>
                        <a:buNone/>
                      </a:pPr>
                      <a:r>
                        <a:rPr lang="en-US" sz="1800" b="1" i="0" u="none" strike="noStrike" cap="none">
                          <a:solidFill>
                            <a:schemeClr val="dk1"/>
                          </a:solidFill>
                          <a:latin typeface="Times New Roman"/>
                          <a:ea typeface="Times New Roman"/>
                          <a:cs typeface="Times New Roman"/>
                          <a:sym typeface="Times New Roman"/>
                        </a:rPr>
                        <a:t>Hình chữ nhật</a:t>
                      </a:r>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r>
              <a:tr h="909650">
                <a:tc>
                  <a:txBody>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strike="noStrike" cap="none">
                          <a:solidFill>
                            <a:schemeClr val="dk1"/>
                          </a:solidFill>
                          <a:latin typeface="Times New Roman"/>
                          <a:ea typeface="Times New Roman"/>
                          <a:cs typeface="Times New Roman"/>
                          <a:sym typeface="Times New Roman"/>
                        </a:rPr>
                        <a:t>Cạnh </a:t>
                      </a:r>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800"/>
                        <a:buFont typeface="Arial"/>
                        <a:buNone/>
                      </a:pPr>
                      <a:endParaRPr sz="1800" b="1" i="0" u="sng" strike="noStrike" cap="none">
                        <a:solidFill>
                          <a:schemeClr val="dk1"/>
                        </a:solidFill>
                        <a:latin typeface="Arial Narrow"/>
                        <a:ea typeface="Arial Narrow"/>
                        <a:cs typeface="Arial Narrow"/>
                        <a:sym typeface="Arial Narrow"/>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800"/>
                        <a:buFont typeface="Arial"/>
                        <a:buNone/>
                      </a:pPr>
                      <a:endParaRPr sz="1800" b="1" i="0" u="sng" strike="noStrike" cap="none">
                        <a:solidFill>
                          <a:schemeClr val="dk1"/>
                        </a:solidFill>
                        <a:latin typeface="Arial Narrow"/>
                        <a:ea typeface="Arial Narrow"/>
                        <a:cs typeface="Arial Narrow"/>
                        <a:sym typeface="Arial Narrow"/>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2800"/>
                        <a:buFont typeface="Arial"/>
                        <a:buNone/>
                      </a:pPr>
                      <a:endParaRPr sz="2800" b="0" i="0" u="none" strike="noStrike" cap="none">
                        <a:solidFill>
                          <a:schemeClr val="dk1"/>
                        </a:solidFill>
                        <a:latin typeface="Arial Narrow"/>
                        <a:ea typeface="Arial Narrow"/>
                        <a:cs typeface="Arial Narrow"/>
                        <a:sym typeface="Arial Narrow"/>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r>
              <a:tr h="955675">
                <a:tc>
                  <a:txBody>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strike="noStrike" cap="none">
                          <a:solidFill>
                            <a:schemeClr val="dk1"/>
                          </a:solidFill>
                          <a:latin typeface="Times New Roman"/>
                          <a:ea typeface="Times New Roman"/>
                          <a:cs typeface="Times New Roman"/>
                          <a:sym typeface="Times New Roman"/>
                        </a:rPr>
                        <a:t>Góc</a:t>
                      </a:r>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800"/>
                        <a:buFont typeface="Arial"/>
                        <a:buNone/>
                      </a:pPr>
                      <a:endParaRPr sz="1800" b="1" i="0" u="sng" strike="noStrike" cap="none">
                        <a:solidFill>
                          <a:schemeClr val="dk1"/>
                        </a:solidFill>
                        <a:latin typeface="Arial Narrow"/>
                        <a:ea typeface="Arial Narrow"/>
                        <a:cs typeface="Arial Narrow"/>
                        <a:sym typeface="Arial Narrow"/>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800"/>
                        <a:buFont typeface="Arial"/>
                        <a:buNone/>
                      </a:pPr>
                      <a:endParaRPr sz="1800" b="1" i="0" u="none" strike="noStrike" cap="none">
                        <a:solidFill>
                          <a:schemeClr val="dk1"/>
                        </a:solidFill>
                        <a:latin typeface="Arial Narrow"/>
                        <a:ea typeface="Arial Narrow"/>
                        <a:cs typeface="Arial Narrow"/>
                        <a:sym typeface="Arial Narrow"/>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2800"/>
                        <a:buFont typeface="Arial"/>
                        <a:buNone/>
                      </a:pPr>
                      <a:endParaRPr sz="2800" b="0" i="0" u="none" strike="noStrike" cap="none">
                        <a:solidFill>
                          <a:schemeClr val="dk1"/>
                        </a:solidFill>
                        <a:latin typeface="Arial Narrow"/>
                        <a:ea typeface="Arial Narrow"/>
                        <a:cs typeface="Arial Narrow"/>
                        <a:sym typeface="Arial Narrow"/>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r>
              <a:tr h="1257300">
                <a:tc>
                  <a:txBody>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strike="noStrike" cap="none">
                          <a:solidFill>
                            <a:schemeClr val="dk1"/>
                          </a:solidFill>
                          <a:latin typeface="Times New Roman"/>
                          <a:ea typeface="Times New Roman"/>
                          <a:cs typeface="Times New Roman"/>
                          <a:sym typeface="Times New Roman"/>
                        </a:rPr>
                        <a:t>Đường </a:t>
                      </a:r>
                      <a:endParaRPr/>
                    </a:p>
                    <a:p>
                      <a:pPr marL="0" marR="0" lvl="0" indent="0" algn="l" rtl="0">
                        <a:lnSpc>
                          <a:spcPct val="100000"/>
                        </a:lnSpc>
                        <a:spcBef>
                          <a:spcPts val="400"/>
                        </a:spcBef>
                        <a:spcAft>
                          <a:spcPts val="0"/>
                        </a:spcAft>
                        <a:buClr>
                          <a:schemeClr val="dk1"/>
                        </a:buClr>
                        <a:buSzPts val="2000"/>
                        <a:buFont typeface="Times New Roman"/>
                        <a:buNone/>
                      </a:pPr>
                      <a:r>
                        <a:rPr lang="en-US" sz="2000" b="1" i="0" u="none" strike="noStrike" cap="none">
                          <a:solidFill>
                            <a:schemeClr val="dk1"/>
                          </a:solidFill>
                          <a:latin typeface="Times New Roman"/>
                          <a:ea typeface="Times New Roman"/>
                          <a:cs typeface="Times New Roman"/>
                          <a:sym typeface="Times New Roman"/>
                        </a:rPr>
                        <a:t>chéo</a:t>
                      </a:r>
                      <a:endParaRPr sz="2000" b="1" i="0" u="none" strike="noStrike" cap="none">
                        <a:solidFill>
                          <a:schemeClr val="dk1"/>
                        </a:solidFill>
                        <a:latin typeface="Times New Roman"/>
                        <a:ea typeface="Times New Roman"/>
                        <a:cs typeface="Times New Roman"/>
                        <a:sym typeface="Times New Roman"/>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800"/>
                        <a:buFont typeface="Arial"/>
                        <a:buNone/>
                      </a:pPr>
                      <a:endParaRPr sz="1800" b="1" i="0" u="sng" strike="noStrike" cap="none">
                        <a:solidFill>
                          <a:schemeClr val="dk1"/>
                        </a:solidFill>
                        <a:latin typeface="Arial Narrow"/>
                        <a:ea typeface="Arial Narrow"/>
                        <a:cs typeface="Arial Narrow"/>
                        <a:sym typeface="Arial Narrow"/>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800"/>
                        <a:buFont typeface="Arial"/>
                        <a:buNone/>
                      </a:pPr>
                      <a:endParaRPr sz="1800" b="1" i="0" u="sng" strike="noStrike" cap="none">
                        <a:solidFill>
                          <a:schemeClr val="dk1"/>
                        </a:solidFill>
                        <a:latin typeface="Arial Narrow"/>
                        <a:ea typeface="Arial Narrow"/>
                        <a:cs typeface="Arial Narrow"/>
                        <a:sym typeface="Arial Narrow"/>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2800"/>
                        <a:buFont typeface="Arial"/>
                        <a:buNone/>
                      </a:pPr>
                      <a:endParaRPr sz="2800" b="0" i="0" u="none" strike="noStrike" cap="none">
                        <a:solidFill>
                          <a:schemeClr val="dk1"/>
                        </a:solidFill>
                        <a:latin typeface="Arial Narrow"/>
                        <a:ea typeface="Arial Narrow"/>
                        <a:cs typeface="Arial Narrow"/>
                        <a:sym typeface="Arial Narrow"/>
                      </a:endParaRPr>
                    </a:p>
                  </a:txBody>
                  <a:tcPr marL="91450" marR="91450" marT="45725" marB="457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lt1"/>
                    </a:solidFill>
                  </a:tcPr>
                </a:tc>
              </a:tr>
            </a:tbl>
          </a:graphicData>
        </a:graphic>
      </p:graphicFrame>
      <p:sp>
        <p:nvSpPr>
          <p:cNvPr id="152" name="Google Shape;152;p16"/>
          <p:cNvSpPr/>
          <p:nvPr/>
        </p:nvSpPr>
        <p:spPr>
          <a:xfrm>
            <a:off x="5492750" y="5992813"/>
            <a:ext cx="3651250" cy="533400"/>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None/>
            </a:pPr>
            <a:endParaRPr sz="2000" b="1" baseline="30000">
              <a:solidFill>
                <a:srgbClr val="FF0000"/>
              </a:solidFill>
              <a:latin typeface="Arial Narrow"/>
              <a:ea typeface="Arial Narrow"/>
              <a:cs typeface="Arial Narrow"/>
              <a:sym typeface="Arial Narrow"/>
            </a:endParaRPr>
          </a:p>
        </p:txBody>
      </p:sp>
      <p:sp>
        <p:nvSpPr>
          <p:cNvPr id="153" name="Google Shape;153;p16"/>
          <p:cNvSpPr/>
          <p:nvPr/>
        </p:nvSpPr>
        <p:spPr>
          <a:xfrm>
            <a:off x="5419725" y="5030788"/>
            <a:ext cx="3724275" cy="533400"/>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None/>
            </a:pPr>
            <a:endParaRPr sz="2000" b="1">
              <a:solidFill>
                <a:srgbClr val="FF0000"/>
              </a:solidFill>
              <a:latin typeface="Arial Narrow"/>
              <a:ea typeface="Arial Narrow"/>
              <a:cs typeface="Arial Narrow"/>
              <a:sym typeface="Arial Narrow"/>
            </a:endParaRPr>
          </a:p>
        </p:txBody>
      </p:sp>
      <p:grpSp>
        <p:nvGrpSpPr>
          <p:cNvPr id="154" name="Google Shape;154;p16"/>
          <p:cNvGrpSpPr/>
          <p:nvPr/>
        </p:nvGrpSpPr>
        <p:grpSpPr>
          <a:xfrm>
            <a:off x="5334000" y="4572000"/>
            <a:ext cx="3810000" cy="685800"/>
            <a:chOff x="5334000" y="4572000"/>
            <a:chExt cx="3810000" cy="685800"/>
          </a:xfrm>
        </p:grpSpPr>
        <p:sp>
          <p:nvSpPr>
            <p:cNvPr id="155" name="Google Shape;155;p16"/>
            <p:cNvSpPr/>
            <p:nvPr/>
          </p:nvSpPr>
          <p:spPr>
            <a:xfrm>
              <a:off x="5334000" y="4572000"/>
              <a:ext cx="3810000" cy="685800"/>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None/>
              </a:pPr>
              <a:r>
                <a:rPr lang="en-US" sz="2000" b="1">
                  <a:solidFill>
                    <a:schemeClr val="dk1"/>
                  </a:solidFill>
                  <a:latin typeface="Times New Roman"/>
                  <a:ea typeface="Times New Roman"/>
                  <a:cs typeface="Times New Roman"/>
                  <a:sym typeface="Times New Roman"/>
                </a:rPr>
                <a:t>Bốn góc </a:t>
              </a:r>
              <a:r>
                <a:rPr lang="en-US" sz="2000" b="1" u="sng">
                  <a:solidFill>
                    <a:srgbClr val="FF00FF"/>
                  </a:solidFill>
                  <a:latin typeface="Times New Roman"/>
                  <a:ea typeface="Times New Roman"/>
                  <a:cs typeface="Times New Roman"/>
                  <a:sym typeface="Times New Roman"/>
                </a:rPr>
                <a:t>bằng nhau</a:t>
              </a:r>
              <a:r>
                <a:rPr lang="en-US" sz="2000" b="1">
                  <a:solidFill>
                    <a:schemeClr val="dk1"/>
                  </a:solidFill>
                  <a:latin typeface="Times New Roman"/>
                  <a:ea typeface="Times New Roman"/>
                  <a:cs typeface="Times New Roman"/>
                  <a:sym typeface="Times New Roman"/>
                </a:rPr>
                <a:t> và mỗi góc bằng 90</a:t>
              </a:r>
              <a:r>
                <a:rPr lang="en-US" sz="2000" b="1" baseline="30000">
                  <a:solidFill>
                    <a:schemeClr val="dk1"/>
                  </a:solidFill>
                  <a:latin typeface="Times New Roman"/>
                  <a:ea typeface="Times New Roman"/>
                  <a:cs typeface="Times New Roman"/>
                  <a:sym typeface="Times New Roman"/>
                </a:rPr>
                <a:t>0</a:t>
              </a:r>
              <a:r>
                <a:rPr lang="en-US" sz="2000" b="1">
                  <a:solidFill>
                    <a:schemeClr val="dk1"/>
                  </a:solidFill>
                  <a:latin typeface="Times New Roman"/>
                  <a:ea typeface="Times New Roman"/>
                  <a:cs typeface="Times New Roman"/>
                  <a:sym typeface="Times New Roman"/>
                </a:rPr>
                <a:t>(  A =B =C =D )</a:t>
              </a:r>
              <a:endParaRPr/>
            </a:p>
          </p:txBody>
        </p:sp>
        <p:grpSp>
          <p:nvGrpSpPr>
            <p:cNvPr id="156" name="Google Shape;156;p16"/>
            <p:cNvGrpSpPr/>
            <p:nvPr/>
          </p:nvGrpSpPr>
          <p:grpSpPr>
            <a:xfrm>
              <a:off x="6942992" y="4876800"/>
              <a:ext cx="1192212" cy="119063"/>
              <a:chOff x="336" y="2304"/>
              <a:chExt cx="751" cy="75"/>
            </a:xfrm>
          </p:grpSpPr>
          <p:grpSp>
            <p:nvGrpSpPr>
              <p:cNvPr id="157" name="Google Shape;157;p16"/>
              <p:cNvGrpSpPr/>
              <p:nvPr/>
            </p:nvGrpSpPr>
            <p:grpSpPr>
              <a:xfrm>
                <a:off x="546" y="2307"/>
                <a:ext cx="78" cy="64"/>
                <a:chOff x="2205" y="1554"/>
                <a:chExt cx="90" cy="48"/>
              </a:xfrm>
            </p:grpSpPr>
            <p:cxnSp>
              <p:nvCxnSpPr>
                <p:cNvPr id="158" name="Google Shape;158;p16"/>
                <p:cNvCxnSpPr/>
                <p:nvPr/>
              </p:nvCxnSpPr>
              <p:spPr>
                <a:xfrm rot="10800000" flipH="1">
                  <a:off x="2205" y="1554"/>
                  <a:ext cx="48" cy="48"/>
                </a:xfrm>
                <a:prstGeom prst="straightConnector1">
                  <a:avLst/>
                </a:prstGeom>
                <a:noFill/>
                <a:ln w="28575" cap="flat" cmpd="sng">
                  <a:solidFill>
                    <a:schemeClr val="dk1"/>
                  </a:solidFill>
                  <a:prstDash val="solid"/>
                  <a:round/>
                  <a:headEnd type="none" w="med" len="med"/>
                  <a:tailEnd type="none" w="med" len="med"/>
                </a:ln>
              </p:spPr>
            </p:cxnSp>
            <p:cxnSp>
              <p:nvCxnSpPr>
                <p:cNvPr id="159" name="Google Shape;159;p16"/>
                <p:cNvCxnSpPr/>
                <p:nvPr/>
              </p:nvCxnSpPr>
              <p:spPr>
                <a:xfrm>
                  <a:off x="2247" y="1554"/>
                  <a:ext cx="48" cy="48"/>
                </a:xfrm>
                <a:prstGeom prst="straightConnector1">
                  <a:avLst/>
                </a:prstGeom>
                <a:noFill/>
                <a:ln w="28575" cap="flat" cmpd="sng">
                  <a:solidFill>
                    <a:schemeClr val="dk1"/>
                  </a:solidFill>
                  <a:prstDash val="solid"/>
                  <a:round/>
                  <a:headEnd type="none" w="med" len="med"/>
                  <a:tailEnd type="none" w="med" len="med"/>
                </a:ln>
              </p:spPr>
            </p:cxnSp>
          </p:grpSp>
          <p:grpSp>
            <p:nvGrpSpPr>
              <p:cNvPr id="160" name="Google Shape;160;p16"/>
              <p:cNvGrpSpPr/>
              <p:nvPr/>
            </p:nvGrpSpPr>
            <p:grpSpPr>
              <a:xfrm>
                <a:off x="336" y="2315"/>
                <a:ext cx="79" cy="64"/>
                <a:chOff x="2205" y="1554"/>
                <a:chExt cx="90" cy="48"/>
              </a:xfrm>
            </p:grpSpPr>
            <p:cxnSp>
              <p:nvCxnSpPr>
                <p:cNvPr id="161" name="Google Shape;161;p16"/>
                <p:cNvCxnSpPr/>
                <p:nvPr/>
              </p:nvCxnSpPr>
              <p:spPr>
                <a:xfrm rot="10800000" flipH="1">
                  <a:off x="2205" y="1554"/>
                  <a:ext cx="48" cy="48"/>
                </a:xfrm>
                <a:prstGeom prst="straightConnector1">
                  <a:avLst/>
                </a:prstGeom>
                <a:noFill/>
                <a:ln w="28575" cap="flat" cmpd="sng">
                  <a:solidFill>
                    <a:schemeClr val="dk1"/>
                  </a:solidFill>
                  <a:prstDash val="solid"/>
                  <a:round/>
                  <a:headEnd type="none" w="med" len="med"/>
                  <a:tailEnd type="none" w="med" len="med"/>
                </a:ln>
              </p:spPr>
            </p:cxnSp>
            <p:cxnSp>
              <p:nvCxnSpPr>
                <p:cNvPr id="162" name="Google Shape;162;p16"/>
                <p:cNvCxnSpPr/>
                <p:nvPr/>
              </p:nvCxnSpPr>
              <p:spPr>
                <a:xfrm>
                  <a:off x="2247" y="1554"/>
                  <a:ext cx="48" cy="48"/>
                </a:xfrm>
                <a:prstGeom prst="straightConnector1">
                  <a:avLst/>
                </a:prstGeom>
                <a:noFill/>
                <a:ln w="28575" cap="flat" cmpd="sng">
                  <a:solidFill>
                    <a:schemeClr val="dk1"/>
                  </a:solidFill>
                  <a:prstDash val="solid"/>
                  <a:round/>
                  <a:headEnd type="none" w="med" len="med"/>
                  <a:tailEnd type="none" w="med" len="med"/>
                </a:ln>
              </p:spPr>
            </p:cxnSp>
          </p:grpSp>
          <p:grpSp>
            <p:nvGrpSpPr>
              <p:cNvPr id="163" name="Google Shape;163;p16"/>
              <p:cNvGrpSpPr/>
              <p:nvPr/>
            </p:nvGrpSpPr>
            <p:grpSpPr>
              <a:xfrm>
                <a:off x="789" y="2304"/>
                <a:ext cx="79" cy="64"/>
                <a:chOff x="2205" y="1554"/>
                <a:chExt cx="90" cy="48"/>
              </a:xfrm>
            </p:grpSpPr>
            <p:cxnSp>
              <p:nvCxnSpPr>
                <p:cNvPr id="164" name="Google Shape;164;p16"/>
                <p:cNvCxnSpPr/>
                <p:nvPr/>
              </p:nvCxnSpPr>
              <p:spPr>
                <a:xfrm rot="10800000" flipH="1">
                  <a:off x="2205" y="1554"/>
                  <a:ext cx="48" cy="48"/>
                </a:xfrm>
                <a:prstGeom prst="straightConnector1">
                  <a:avLst/>
                </a:prstGeom>
                <a:noFill/>
                <a:ln w="28575" cap="flat" cmpd="sng">
                  <a:solidFill>
                    <a:schemeClr val="dk1"/>
                  </a:solidFill>
                  <a:prstDash val="solid"/>
                  <a:round/>
                  <a:headEnd type="none" w="med" len="med"/>
                  <a:tailEnd type="none" w="med" len="med"/>
                </a:ln>
              </p:spPr>
            </p:cxnSp>
            <p:cxnSp>
              <p:nvCxnSpPr>
                <p:cNvPr id="165" name="Google Shape;165;p16"/>
                <p:cNvCxnSpPr/>
                <p:nvPr/>
              </p:nvCxnSpPr>
              <p:spPr>
                <a:xfrm>
                  <a:off x="2247" y="1554"/>
                  <a:ext cx="48" cy="48"/>
                </a:xfrm>
                <a:prstGeom prst="straightConnector1">
                  <a:avLst/>
                </a:prstGeom>
                <a:noFill/>
                <a:ln w="28575" cap="flat" cmpd="sng">
                  <a:solidFill>
                    <a:schemeClr val="dk1"/>
                  </a:solidFill>
                  <a:prstDash val="solid"/>
                  <a:round/>
                  <a:headEnd type="none" w="med" len="med"/>
                  <a:tailEnd type="none" w="med" len="med"/>
                </a:ln>
              </p:spPr>
            </p:cxnSp>
          </p:grpSp>
          <p:grpSp>
            <p:nvGrpSpPr>
              <p:cNvPr id="166" name="Google Shape;166;p16"/>
              <p:cNvGrpSpPr/>
              <p:nvPr/>
            </p:nvGrpSpPr>
            <p:grpSpPr>
              <a:xfrm>
                <a:off x="1008" y="2304"/>
                <a:ext cx="79" cy="64"/>
                <a:chOff x="2205" y="1554"/>
                <a:chExt cx="90" cy="48"/>
              </a:xfrm>
            </p:grpSpPr>
            <p:cxnSp>
              <p:nvCxnSpPr>
                <p:cNvPr id="167" name="Google Shape;167;p16"/>
                <p:cNvCxnSpPr/>
                <p:nvPr/>
              </p:nvCxnSpPr>
              <p:spPr>
                <a:xfrm rot="10800000" flipH="1">
                  <a:off x="2205" y="1554"/>
                  <a:ext cx="48" cy="48"/>
                </a:xfrm>
                <a:prstGeom prst="straightConnector1">
                  <a:avLst/>
                </a:prstGeom>
                <a:noFill/>
                <a:ln w="28575" cap="flat" cmpd="sng">
                  <a:solidFill>
                    <a:schemeClr val="dk1"/>
                  </a:solidFill>
                  <a:prstDash val="solid"/>
                  <a:round/>
                  <a:headEnd type="none" w="med" len="med"/>
                  <a:tailEnd type="none" w="med" len="med"/>
                </a:ln>
              </p:spPr>
            </p:cxnSp>
            <p:cxnSp>
              <p:nvCxnSpPr>
                <p:cNvPr id="168" name="Google Shape;168;p16"/>
                <p:cNvCxnSpPr/>
                <p:nvPr/>
              </p:nvCxnSpPr>
              <p:spPr>
                <a:xfrm>
                  <a:off x="2247" y="1554"/>
                  <a:ext cx="48" cy="48"/>
                </a:xfrm>
                <a:prstGeom prst="straightConnector1">
                  <a:avLst/>
                </a:prstGeom>
                <a:noFill/>
                <a:ln w="28575" cap="flat" cmpd="sng">
                  <a:solidFill>
                    <a:schemeClr val="dk1"/>
                  </a:solidFill>
                  <a:prstDash val="solid"/>
                  <a:round/>
                  <a:headEnd type="none" w="med" len="med"/>
                  <a:tailEnd type="none" w="med" len="med"/>
                </a:ln>
              </p:spPr>
            </p:cxnSp>
          </p:grpSp>
        </p:grpSp>
      </p:grpSp>
      <p:sp>
        <p:nvSpPr>
          <p:cNvPr id="169" name="Google Shape;169;p16"/>
          <p:cNvSpPr txBox="1"/>
          <p:nvPr/>
        </p:nvSpPr>
        <p:spPr>
          <a:xfrm>
            <a:off x="5334000" y="3581400"/>
            <a:ext cx="3810000" cy="1016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chemeClr val="dk1"/>
                </a:solidFill>
                <a:latin typeface="Times New Roman"/>
                <a:ea typeface="Times New Roman"/>
                <a:cs typeface="Times New Roman"/>
                <a:sym typeface="Times New Roman"/>
              </a:rPr>
              <a:t>Các cạnh đối </a:t>
            </a:r>
            <a:r>
              <a:rPr lang="en-US" sz="2000" b="1" u="sng">
                <a:solidFill>
                  <a:srgbClr val="FF00FF"/>
                </a:solidFill>
                <a:latin typeface="Times New Roman"/>
                <a:ea typeface="Times New Roman"/>
                <a:cs typeface="Times New Roman"/>
                <a:sym typeface="Times New Roman"/>
              </a:rPr>
              <a:t>song song và bằng </a:t>
            </a:r>
            <a:r>
              <a:rPr lang="en-US" sz="2000" b="1">
                <a:solidFill>
                  <a:srgbClr val="FF00FF"/>
                </a:solidFill>
                <a:latin typeface="Times New Roman"/>
                <a:ea typeface="Times New Roman"/>
                <a:cs typeface="Times New Roman"/>
                <a:sym typeface="Times New Roman"/>
              </a:rPr>
              <a:t>nhau</a:t>
            </a:r>
            <a:r>
              <a:rPr lang="en-US" sz="2000" b="1">
                <a:solidFill>
                  <a:schemeClr val="dk1"/>
                </a:solidFill>
                <a:latin typeface="Times New Roman"/>
                <a:ea typeface="Times New Roman"/>
                <a:cs typeface="Times New Roman"/>
                <a:sym typeface="Times New Roman"/>
              </a:rPr>
              <a:t>  (AB//CD và AB = CD; AD//BC và AD = BC)</a:t>
            </a:r>
            <a:endParaRPr/>
          </a:p>
        </p:txBody>
      </p:sp>
      <p:sp>
        <p:nvSpPr>
          <p:cNvPr id="170" name="Google Shape;170;p16"/>
          <p:cNvSpPr txBox="1"/>
          <p:nvPr/>
        </p:nvSpPr>
        <p:spPr>
          <a:xfrm>
            <a:off x="5432425" y="5518150"/>
            <a:ext cx="3690938" cy="1016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chemeClr val="dk1"/>
                </a:solidFill>
                <a:latin typeface="Times New Roman"/>
                <a:ea typeface="Times New Roman"/>
                <a:cs typeface="Times New Roman"/>
                <a:sym typeface="Times New Roman"/>
              </a:rPr>
              <a:t>Hai đường chéo </a:t>
            </a:r>
            <a:r>
              <a:rPr lang="en-US" sz="2000" b="1" u="sng">
                <a:solidFill>
                  <a:srgbClr val="FF00FF"/>
                </a:solidFill>
                <a:latin typeface="Times New Roman"/>
                <a:ea typeface="Times New Roman"/>
                <a:cs typeface="Times New Roman"/>
                <a:sym typeface="Times New Roman"/>
              </a:rPr>
              <a:t>bằng nhau</a:t>
            </a:r>
            <a:r>
              <a:rPr lang="en-US" sz="2000" b="1">
                <a:solidFill>
                  <a:srgbClr val="000099"/>
                </a:solidFill>
                <a:latin typeface="Times New Roman"/>
                <a:ea typeface="Times New Roman"/>
                <a:cs typeface="Times New Roman"/>
                <a:sym typeface="Times New Roman"/>
              </a:rPr>
              <a:t> </a:t>
            </a:r>
            <a:r>
              <a:rPr lang="en-US" sz="2000" b="1">
                <a:solidFill>
                  <a:schemeClr val="dk1"/>
                </a:solidFill>
                <a:latin typeface="Times New Roman"/>
                <a:ea typeface="Times New Roman"/>
                <a:cs typeface="Times New Roman"/>
                <a:sym typeface="Times New Roman"/>
              </a:rPr>
              <a:t>và</a:t>
            </a:r>
            <a:r>
              <a:rPr lang="en-US" sz="2000" b="1">
                <a:solidFill>
                  <a:srgbClr val="000099"/>
                </a:solidFill>
                <a:latin typeface="Times New Roman"/>
                <a:ea typeface="Times New Roman"/>
                <a:cs typeface="Times New Roman"/>
                <a:sym typeface="Times New Roman"/>
              </a:rPr>
              <a:t> </a:t>
            </a:r>
            <a:r>
              <a:rPr lang="en-US" sz="2000" b="1" u="sng">
                <a:solidFill>
                  <a:srgbClr val="FF00FF"/>
                </a:solidFill>
                <a:latin typeface="Times New Roman"/>
                <a:ea typeface="Times New Roman"/>
                <a:cs typeface="Times New Roman"/>
                <a:sym typeface="Times New Roman"/>
              </a:rPr>
              <a:t>cắt nhau tại trung điểm của mỗi đường .</a:t>
            </a:r>
            <a:r>
              <a:rPr lang="en-US" sz="2000" b="1">
                <a:solidFill>
                  <a:schemeClr val="dk1"/>
                </a:solidFill>
                <a:latin typeface="Times New Roman"/>
                <a:ea typeface="Times New Roman"/>
                <a:cs typeface="Times New Roman"/>
                <a:sym typeface="Times New Roman"/>
              </a:rPr>
              <a:t>( OA=OB=OC=OD)</a:t>
            </a:r>
            <a:endParaRPr/>
          </a:p>
        </p:txBody>
      </p:sp>
      <p:sp>
        <p:nvSpPr>
          <p:cNvPr id="171" name="Google Shape;171;p16"/>
          <p:cNvSpPr/>
          <p:nvPr/>
        </p:nvSpPr>
        <p:spPr>
          <a:xfrm>
            <a:off x="990600" y="3657600"/>
            <a:ext cx="2293938" cy="7699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a:solidFill>
                  <a:schemeClr val="dk1"/>
                </a:solidFill>
                <a:latin typeface="Times New Roman"/>
                <a:ea typeface="Times New Roman"/>
                <a:cs typeface="Times New Roman"/>
                <a:sym typeface="Times New Roman"/>
              </a:rPr>
              <a:t>Các cạnh đối </a:t>
            </a:r>
            <a:r>
              <a:rPr lang="en-US" sz="2000" b="1" u="sng">
                <a:solidFill>
                  <a:srgbClr val="FF00FF"/>
                </a:solidFill>
                <a:latin typeface="Times New Roman"/>
                <a:ea typeface="Times New Roman"/>
                <a:cs typeface="Times New Roman"/>
                <a:sym typeface="Times New Roman"/>
              </a:rPr>
              <a:t>song</a:t>
            </a:r>
            <a:endParaRPr/>
          </a:p>
          <a:p>
            <a:pPr marL="0" marR="0" lvl="0" indent="0" algn="l" rtl="0">
              <a:spcBef>
                <a:spcPts val="400"/>
              </a:spcBef>
              <a:spcAft>
                <a:spcPts val="0"/>
              </a:spcAft>
              <a:buNone/>
            </a:pPr>
            <a:r>
              <a:rPr lang="en-US" sz="2000" b="1" u="sng">
                <a:solidFill>
                  <a:srgbClr val="FF00FF"/>
                </a:solidFill>
                <a:latin typeface="Times New Roman"/>
                <a:ea typeface="Times New Roman"/>
                <a:cs typeface="Times New Roman"/>
                <a:sym typeface="Times New Roman"/>
              </a:rPr>
              <a:t> song và bằng nhau</a:t>
            </a:r>
            <a:endParaRPr/>
          </a:p>
        </p:txBody>
      </p:sp>
      <p:sp>
        <p:nvSpPr>
          <p:cNvPr id="172" name="Google Shape;172;p16"/>
          <p:cNvSpPr/>
          <p:nvPr/>
        </p:nvSpPr>
        <p:spPr>
          <a:xfrm>
            <a:off x="990600" y="4572000"/>
            <a:ext cx="2133600" cy="7699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a:solidFill>
                  <a:schemeClr val="dk1"/>
                </a:solidFill>
                <a:latin typeface="Times New Roman"/>
                <a:ea typeface="Times New Roman"/>
                <a:cs typeface="Times New Roman"/>
                <a:sym typeface="Times New Roman"/>
              </a:rPr>
              <a:t>Các góc đối </a:t>
            </a:r>
            <a:endParaRPr/>
          </a:p>
          <a:p>
            <a:pPr marL="0" marR="0" lvl="0" indent="0" algn="l" rtl="0">
              <a:spcBef>
                <a:spcPts val="400"/>
              </a:spcBef>
              <a:spcAft>
                <a:spcPts val="0"/>
              </a:spcAft>
              <a:buNone/>
            </a:pPr>
            <a:r>
              <a:rPr lang="en-US" sz="2000" b="1" u="sng">
                <a:solidFill>
                  <a:srgbClr val="FF00FF"/>
                </a:solidFill>
                <a:latin typeface="Times New Roman"/>
                <a:ea typeface="Times New Roman"/>
                <a:cs typeface="Times New Roman"/>
                <a:sym typeface="Times New Roman"/>
              </a:rPr>
              <a:t>bằng nhau</a:t>
            </a:r>
            <a:endParaRPr/>
          </a:p>
        </p:txBody>
      </p:sp>
      <p:sp>
        <p:nvSpPr>
          <p:cNvPr id="173" name="Google Shape;173;p16"/>
          <p:cNvSpPr/>
          <p:nvPr/>
        </p:nvSpPr>
        <p:spPr>
          <a:xfrm>
            <a:off x="990600" y="5514975"/>
            <a:ext cx="2286000" cy="13239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a:solidFill>
                  <a:schemeClr val="dk1"/>
                </a:solidFill>
                <a:latin typeface="Times New Roman"/>
                <a:ea typeface="Times New Roman"/>
                <a:cs typeface="Times New Roman"/>
                <a:sym typeface="Times New Roman"/>
              </a:rPr>
              <a:t>Hai đường chéo </a:t>
            </a:r>
            <a:r>
              <a:rPr lang="en-US" sz="2000" b="1" u="sng">
                <a:solidFill>
                  <a:srgbClr val="FF00FF"/>
                </a:solidFill>
                <a:latin typeface="Times New Roman"/>
                <a:ea typeface="Times New Roman"/>
                <a:cs typeface="Times New Roman"/>
                <a:sym typeface="Times New Roman"/>
              </a:rPr>
              <a:t>cắt nhau tại trung điểm của mỗi đường.</a:t>
            </a:r>
            <a:endParaRPr/>
          </a:p>
        </p:txBody>
      </p:sp>
      <p:sp>
        <p:nvSpPr>
          <p:cNvPr id="174" name="Google Shape;174;p16"/>
          <p:cNvSpPr/>
          <p:nvPr/>
        </p:nvSpPr>
        <p:spPr>
          <a:xfrm>
            <a:off x="3505200" y="3657600"/>
            <a:ext cx="1638300" cy="6969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dirty="0" err="1">
                <a:solidFill>
                  <a:schemeClr val="dk1"/>
                </a:solidFill>
                <a:latin typeface="Times New Roman"/>
                <a:ea typeface="Times New Roman"/>
                <a:cs typeface="Times New Roman"/>
                <a:sym typeface="Times New Roman"/>
              </a:rPr>
              <a:t>Hai</a:t>
            </a:r>
            <a:r>
              <a:rPr lang="en-US" sz="2000" b="1" dirty="0">
                <a:solidFill>
                  <a:schemeClr val="dk1"/>
                </a:solidFill>
                <a:latin typeface="Times New Roman"/>
                <a:ea typeface="Times New Roman"/>
                <a:cs typeface="Times New Roman"/>
                <a:sym typeface="Times New Roman"/>
              </a:rPr>
              <a:t> </a:t>
            </a:r>
            <a:r>
              <a:rPr lang="en-US" sz="2000" b="1" dirty="0" err="1">
                <a:solidFill>
                  <a:schemeClr val="dk1"/>
                </a:solidFill>
                <a:latin typeface="Times New Roman"/>
                <a:ea typeface="Times New Roman"/>
                <a:cs typeface="Times New Roman"/>
                <a:sym typeface="Times New Roman"/>
              </a:rPr>
              <a:t>cạnh</a:t>
            </a:r>
            <a:r>
              <a:rPr lang="en-US" sz="2000" b="1" dirty="0">
                <a:solidFill>
                  <a:schemeClr val="dk1"/>
                </a:solidFill>
                <a:latin typeface="Times New Roman"/>
                <a:ea typeface="Times New Roman"/>
                <a:cs typeface="Times New Roman"/>
                <a:sym typeface="Times New Roman"/>
              </a:rPr>
              <a:t> </a:t>
            </a:r>
            <a:r>
              <a:rPr lang="en-US" sz="2000" b="1" dirty="0" err="1" smtClean="0">
                <a:solidFill>
                  <a:schemeClr val="dk1"/>
                </a:solidFill>
                <a:latin typeface="Times New Roman"/>
                <a:ea typeface="Times New Roman"/>
                <a:cs typeface="Times New Roman"/>
                <a:sym typeface="Times New Roman"/>
              </a:rPr>
              <a:t>bên</a:t>
            </a:r>
            <a:r>
              <a:rPr lang="en-US" dirty="0">
                <a:ea typeface="Times New Roman"/>
              </a:rPr>
              <a:t> </a:t>
            </a:r>
            <a:r>
              <a:rPr lang="en-US" sz="2000" b="1" u="sng" dirty="0" err="1" smtClean="0">
                <a:solidFill>
                  <a:srgbClr val="FF00FF"/>
                </a:solidFill>
                <a:latin typeface="Times New Roman"/>
                <a:ea typeface="Times New Roman"/>
                <a:cs typeface="Times New Roman"/>
                <a:sym typeface="Times New Roman"/>
              </a:rPr>
              <a:t>bằng</a:t>
            </a:r>
            <a:r>
              <a:rPr lang="en-US" sz="2000" b="1" u="sng" dirty="0">
                <a:solidFill>
                  <a:srgbClr val="FF00FF"/>
                </a:solidFill>
                <a:latin typeface="Times New Roman"/>
                <a:ea typeface="Times New Roman"/>
                <a:cs typeface="Times New Roman"/>
                <a:sym typeface="Times New Roman"/>
              </a:rPr>
              <a:t> </a:t>
            </a:r>
            <a:r>
              <a:rPr lang="en-US" sz="2000" b="1" u="sng" dirty="0" err="1" smtClean="0">
                <a:solidFill>
                  <a:srgbClr val="FF00FF"/>
                </a:solidFill>
                <a:latin typeface="Times New Roman"/>
                <a:ea typeface="Times New Roman"/>
                <a:cs typeface="Times New Roman"/>
                <a:sym typeface="Times New Roman"/>
              </a:rPr>
              <a:t>nhau</a:t>
            </a:r>
            <a:r>
              <a:rPr lang="en-US" sz="2000" b="1" u="sng" dirty="0">
                <a:solidFill>
                  <a:srgbClr val="000099"/>
                </a:solidFill>
                <a:latin typeface="Times New Roman"/>
                <a:ea typeface="Times New Roman"/>
                <a:cs typeface="Times New Roman"/>
                <a:sym typeface="Times New Roman"/>
              </a:rPr>
              <a:t>.</a:t>
            </a:r>
            <a:endParaRPr dirty="0"/>
          </a:p>
        </p:txBody>
      </p:sp>
      <p:sp>
        <p:nvSpPr>
          <p:cNvPr id="175" name="Google Shape;175;p16"/>
          <p:cNvSpPr/>
          <p:nvPr/>
        </p:nvSpPr>
        <p:spPr>
          <a:xfrm>
            <a:off x="3352800" y="5530850"/>
            <a:ext cx="1982788" cy="7683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a:solidFill>
                  <a:schemeClr val="dk1"/>
                </a:solidFill>
                <a:latin typeface="Times New Roman"/>
                <a:ea typeface="Times New Roman"/>
                <a:cs typeface="Times New Roman"/>
                <a:sym typeface="Times New Roman"/>
              </a:rPr>
              <a:t>Hai đường chéo </a:t>
            </a:r>
            <a:endParaRPr/>
          </a:p>
          <a:p>
            <a:pPr marL="0" marR="0" lvl="0" indent="0" algn="l" rtl="0">
              <a:spcBef>
                <a:spcPts val="400"/>
              </a:spcBef>
              <a:spcAft>
                <a:spcPts val="0"/>
              </a:spcAft>
              <a:buNone/>
            </a:pPr>
            <a:r>
              <a:rPr lang="en-US" sz="2000" b="1" u="sng">
                <a:solidFill>
                  <a:srgbClr val="FF00FF"/>
                </a:solidFill>
                <a:latin typeface="Times New Roman"/>
                <a:ea typeface="Times New Roman"/>
                <a:cs typeface="Times New Roman"/>
                <a:sym typeface="Times New Roman"/>
              </a:rPr>
              <a:t>bằng nhau.</a:t>
            </a:r>
            <a:endParaRPr/>
          </a:p>
        </p:txBody>
      </p:sp>
      <p:sp>
        <p:nvSpPr>
          <p:cNvPr id="176" name="Google Shape;176;p16"/>
          <p:cNvSpPr/>
          <p:nvPr/>
        </p:nvSpPr>
        <p:spPr>
          <a:xfrm>
            <a:off x="3378200" y="4572000"/>
            <a:ext cx="1955800" cy="7699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dirty="0">
                <a:solidFill>
                  <a:schemeClr val="dk1"/>
                </a:solidFill>
                <a:latin typeface="Times New Roman"/>
                <a:ea typeface="Times New Roman"/>
                <a:cs typeface="Times New Roman"/>
                <a:sym typeface="Times New Roman"/>
              </a:rPr>
              <a:t> </a:t>
            </a:r>
            <a:r>
              <a:rPr lang="en-US" sz="2000" b="1" dirty="0" err="1">
                <a:solidFill>
                  <a:schemeClr val="dk1"/>
                </a:solidFill>
                <a:latin typeface="Times New Roman"/>
                <a:ea typeface="Times New Roman"/>
                <a:cs typeface="Times New Roman"/>
                <a:sym typeface="Times New Roman"/>
              </a:rPr>
              <a:t>Hai</a:t>
            </a:r>
            <a:r>
              <a:rPr lang="en-US" sz="2000" b="1" dirty="0">
                <a:solidFill>
                  <a:schemeClr val="dk1"/>
                </a:solidFill>
                <a:latin typeface="Times New Roman"/>
                <a:ea typeface="Times New Roman"/>
                <a:cs typeface="Times New Roman"/>
                <a:sym typeface="Times New Roman"/>
              </a:rPr>
              <a:t> </a:t>
            </a:r>
            <a:r>
              <a:rPr lang="en-US" sz="2000" b="1" dirty="0" err="1">
                <a:solidFill>
                  <a:schemeClr val="dk1"/>
                </a:solidFill>
                <a:latin typeface="Times New Roman"/>
                <a:ea typeface="Times New Roman"/>
                <a:cs typeface="Times New Roman"/>
                <a:sym typeface="Times New Roman"/>
              </a:rPr>
              <a:t>góc</a:t>
            </a:r>
            <a:r>
              <a:rPr lang="en-US" sz="2000" b="1" dirty="0">
                <a:solidFill>
                  <a:schemeClr val="dk1"/>
                </a:solidFill>
                <a:latin typeface="Times New Roman"/>
                <a:ea typeface="Times New Roman"/>
                <a:cs typeface="Times New Roman"/>
                <a:sym typeface="Times New Roman"/>
              </a:rPr>
              <a:t> </a:t>
            </a:r>
            <a:r>
              <a:rPr lang="en-US" sz="2000" b="1" dirty="0" err="1">
                <a:solidFill>
                  <a:schemeClr val="dk1"/>
                </a:solidFill>
                <a:latin typeface="Times New Roman"/>
                <a:ea typeface="Times New Roman"/>
                <a:cs typeface="Times New Roman"/>
                <a:sym typeface="Times New Roman"/>
              </a:rPr>
              <a:t>kề</a:t>
            </a:r>
            <a:r>
              <a:rPr lang="en-US" sz="2000" b="1" dirty="0">
                <a:solidFill>
                  <a:schemeClr val="dk1"/>
                </a:solidFill>
                <a:latin typeface="Times New Roman"/>
                <a:ea typeface="Times New Roman"/>
                <a:cs typeface="Times New Roman"/>
                <a:sym typeface="Times New Roman"/>
              </a:rPr>
              <a:t> </a:t>
            </a:r>
            <a:r>
              <a:rPr lang="en-US" sz="2000" b="1" dirty="0" err="1">
                <a:solidFill>
                  <a:schemeClr val="dk1"/>
                </a:solidFill>
                <a:latin typeface="Times New Roman"/>
                <a:ea typeface="Times New Roman"/>
                <a:cs typeface="Times New Roman"/>
                <a:sym typeface="Times New Roman"/>
              </a:rPr>
              <a:t>một</a:t>
            </a:r>
            <a:r>
              <a:rPr lang="en-US" sz="2000" b="1" dirty="0">
                <a:solidFill>
                  <a:schemeClr val="dk1"/>
                </a:solidFill>
                <a:latin typeface="Times New Roman"/>
                <a:ea typeface="Times New Roman"/>
                <a:cs typeface="Times New Roman"/>
                <a:sym typeface="Times New Roman"/>
              </a:rPr>
              <a:t> </a:t>
            </a:r>
            <a:endParaRPr sz="2000" b="1" dirty="0">
              <a:solidFill>
                <a:schemeClr val="dk1"/>
              </a:solidFill>
              <a:latin typeface="Times New Roman"/>
              <a:ea typeface="Times New Roman"/>
              <a:cs typeface="Times New Roman"/>
              <a:sym typeface="Times New Roman"/>
            </a:endParaRPr>
          </a:p>
          <a:p>
            <a:pPr marL="0" marR="0" lvl="0" indent="0" algn="l" rtl="0">
              <a:spcBef>
                <a:spcPts val="400"/>
              </a:spcBef>
              <a:spcAft>
                <a:spcPts val="0"/>
              </a:spcAft>
              <a:buNone/>
            </a:pPr>
            <a:r>
              <a:rPr lang="en-US" sz="2000" b="1" dirty="0" err="1">
                <a:solidFill>
                  <a:schemeClr val="dk1"/>
                </a:solidFill>
                <a:latin typeface="Times New Roman"/>
                <a:ea typeface="Times New Roman"/>
                <a:cs typeface="Times New Roman"/>
                <a:sym typeface="Times New Roman"/>
              </a:rPr>
              <a:t>đáy</a:t>
            </a:r>
            <a:r>
              <a:rPr lang="en-US" sz="2000" b="1" dirty="0">
                <a:solidFill>
                  <a:schemeClr val="dk1"/>
                </a:solidFill>
                <a:latin typeface="Times New Roman"/>
                <a:ea typeface="Times New Roman"/>
                <a:cs typeface="Times New Roman"/>
                <a:sym typeface="Times New Roman"/>
              </a:rPr>
              <a:t> </a:t>
            </a:r>
            <a:r>
              <a:rPr lang="en-US" sz="2000" b="1" u="sng" dirty="0" err="1">
                <a:solidFill>
                  <a:srgbClr val="FF00FF"/>
                </a:solidFill>
                <a:latin typeface="Times New Roman"/>
                <a:ea typeface="Times New Roman"/>
                <a:cs typeface="Times New Roman"/>
                <a:sym typeface="Times New Roman"/>
              </a:rPr>
              <a:t>bằng</a:t>
            </a:r>
            <a:r>
              <a:rPr lang="en-US" sz="2000" b="1" u="sng" dirty="0">
                <a:solidFill>
                  <a:srgbClr val="FF00FF"/>
                </a:solidFill>
                <a:latin typeface="Times New Roman"/>
                <a:ea typeface="Times New Roman"/>
                <a:cs typeface="Times New Roman"/>
                <a:sym typeface="Times New Roman"/>
              </a:rPr>
              <a:t> </a:t>
            </a:r>
            <a:r>
              <a:rPr lang="en-US" sz="2000" b="1" u="sng" dirty="0" err="1">
                <a:solidFill>
                  <a:srgbClr val="FF00FF"/>
                </a:solidFill>
                <a:latin typeface="Times New Roman"/>
                <a:ea typeface="Times New Roman"/>
                <a:cs typeface="Times New Roman"/>
                <a:sym typeface="Times New Roman"/>
              </a:rPr>
              <a:t>nhau</a:t>
            </a:r>
            <a:r>
              <a:rPr lang="en-US" sz="2000" b="1" u="sng" dirty="0">
                <a:solidFill>
                  <a:srgbClr val="FF00FF"/>
                </a:solidFill>
                <a:latin typeface="Times New Roman"/>
                <a:ea typeface="Times New Roman"/>
                <a:cs typeface="Times New Roman"/>
                <a:sym typeface="Times New Roman"/>
              </a:rPr>
              <a:t>.</a:t>
            </a:r>
            <a:r>
              <a:rPr lang="en-US" sz="2000" dirty="0">
                <a:solidFill>
                  <a:srgbClr val="FF00FF"/>
                </a:solidFill>
                <a:latin typeface="Times New Roman"/>
                <a:ea typeface="Times New Roman"/>
                <a:cs typeface="Times New Roman"/>
                <a:sym typeface="Times New Roman"/>
              </a:rPr>
              <a:t> </a:t>
            </a:r>
            <a:endParaRPr dirty="0"/>
          </a:p>
        </p:txBody>
      </p:sp>
      <p:sp>
        <p:nvSpPr>
          <p:cNvPr id="177" name="Google Shape;177;p16"/>
          <p:cNvSpPr txBox="1"/>
          <p:nvPr/>
        </p:nvSpPr>
        <p:spPr>
          <a:xfrm>
            <a:off x="76200" y="1531938"/>
            <a:ext cx="5334000" cy="83026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Times New Roman"/>
                <a:ea typeface="Times New Roman"/>
                <a:cs typeface="Times New Roman"/>
                <a:sym typeface="Times New Roman"/>
              </a:rPr>
              <a:t>Hình chữ nhật có tất cả các tính chất của hình bình hành, của hình thang cân.</a:t>
            </a:r>
            <a:endParaRPr/>
          </a:p>
        </p:txBody>
      </p:sp>
      <p:pic>
        <p:nvPicPr>
          <p:cNvPr id="178" name="Google Shape;178;p16"/>
          <p:cNvPicPr preferRelativeResize="0"/>
          <p:nvPr/>
        </p:nvPicPr>
        <p:blipFill rotWithShape="1">
          <a:blip r:embed="rId3">
            <a:alphaModFix/>
          </a:blip>
          <a:srcRect/>
          <a:stretch/>
        </p:blipFill>
        <p:spPr>
          <a:xfrm>
            <a:off x="5334000" y="1066800"/>
            <a:ext cx="2794000" cy="2057400"/>
          </a:xfrm>
          <a:prstGeom prst="rect">
            <a:avLst/>
          </a:prstGeom>
          <a:noFill/>
          <a:ln>
            <a:noFill/>
          </a:ln>
        </p:spPr>
      </p:pic>
      <p:sp>
        <p:nvSpPr>
          <p:cNvPr id="179" name="Google Shape;179;p16"/>
          <p:cNvSpPr txBox="1"/>
          <p:nvPr/>
        </p:nvSpPr>
        <p:spPr>
          <a:xfrm>
            <a:off x="185738" y="1046163"/>
            <a:ext cx="2895600" cy="51911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0000FF"/>
                </a:solidFill>
                <a:latin typeface="Times New Roman"/>
                <a:ea typeface="Times New Roman"/>
                <a:cs typeface="Times New Roman"/>
                <a:sym typeface="Times New Roman"/>
              </a:rPr>
              <a:t>2. Tính chất</a:t>
            </a:r>
            <a:endParaRPr sz="2800" b="1">
              <a:solidFill>
                <a:srgbClr val="0000FF"/>
              </a:solidFill>
              <a:latin typeface="Times New Roman"/>
              <a:ea typeface="Times New Roman"/>
              <a:cs typeface="Times New Roman"/>
              <a:sym typeface="Times New Roman"/>
            </a:endParaRPr>
          </a:p>
        </p:txBody>
      </p:sp>
      <p:pic>
        <p:nvPicPr>
          <p:cNvPr id="180" name="Google Shape;180;p16" descr="C:\Program Files (x86)\Microsoft Office\MEDIA\OFFICE14\Bullets\BD10263_.gif"/>
          <p:cNvPicPr preferRelativeResize="0"/>
          <p:nvPr/>
        </p:nvPicPr>
        <p:blipFill rotWithShape="1">
          <a:blip r:embed="rId4">
            <a:alphaModFix/>
          </a:blip>
          <a:srcRect/>
          <a:stretch/>
        </p:blipFill>
        <p:spPr>
          <a:xfrm>
            <a:off x="257175" y="228600"/>
            <a:ext cx="885825" cy="885825"/>
          </a:xfrm>
          <a:prstGeom prst="rect">
            <a:avLst/>
          </a:prstGeom>
          <a:noFill/>
          <a:ln>
            <a:noFill/>
          </a:ln>
        </p:spPr>
      </p:pic>
      <p:cxnSp>
        <p:nvCxnSpPr>
          <p:cNvPr id="181" name="Google Shape;181;p16"/>
          <p:cNvCxnSpPr/>
          <p:nvPr/>
        </p:nvCxnSpPr>
        <p:spPr>
          <a:xfrm>
            <a:off x="1143000" y="950913"/>
            <a:ext cx="8001000" cy="0"/>
          </a:xfrm>
          <a:prstGeom prst="straightConnector1">
            <a:avLst/>
          </a:prstGeom>
          <a:noFill/>
          <a:ln w="57150" cap="flat" cmpd="sng">
            <a:solidFill>
              <a:srgbClr val="CCCCFF"/>
            </a:solidFill>
            <a:prstDash val="solid"/>
            <a:round/>
            <a:headEnd type="none" w="sm" len="sm"/>
            <a:tailEnd type="none" w="sm" len="sm"/>
          </a:ln>
          <a:effectLst>
            <a:reflection endPos="0" sy="-100000" algn="bl" rotWithShape="0"/>
          </a:effectLst>
        </p:spPr>
      </p:cxnSp>
      <p:sp>
        <p:nvSpPr>
          <p:cNvPr id="182" name="Google Shape;182;p16"/>
          <p:cNvSpPr/>
          <p:nvPr/>
        </p:nvSpPr>
        <p:spPr>
          <a:xfrm>
            <a:off x="533400" y="392113"/>
            <a:ext cx="8001000" cy="55403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b="1">
                <a:solidFill>
                  <a:srgbClr val="FF0000"/>
                </a:solidFill>
                <a:latin typeface="Times New Roman"/>
                <a:ea typeface="Times New Roman"/>
                <a:cs typeface="Times New Roman"/>
                <a:sym typeface="Times New Roman"/>
              </a:rPr>
              <a:t>TIẾT 15 – Bài 9: HÌNH CHỮ NHẬT</a:t>
            </a:r>
            <a:endParaRPr sz="3000" b="1">
              <a:solidFill>
                <a:srgbClr val="FF0000"/>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7"/>
                                        </p:tgtEl>
                                        <p:attrNameLst>
                                          <p:attrName>style.visibility</p:attrName>
                                        </p:attrNameLst>
                                      </p:cBhvr>
                                      <p:to>
                                        <p:strVal val="visible"/>
                                      </p:to>
                                    </p:set>
                                    <p:animEffect transition="in" filter="fade">
                                      <p:cBhvr>
                                        <p:cTn id="7" dur="80"/>
                                        <p:tgtEl>
                                          <p:spTgt spid="17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8"/>
                                        </p:tgtEl>
                                        <p:attrNameLst>
                                          <p:attrName>style.visibility</p:attrName>
                                        </p:attrNameLst>
                                      </p:cBhvr>
                                      <p:to>
                                        <p:strVal val="visible"/>
                                      </p:to>
                                    </p:set>
                                    <p:animEffect transition="in" filter="fade">
                                      <p:cBhvr>
                                        <p:cTn id="12" dur="2000"/>
                                        <p:tgtEl>
                                          <p:spTgt spid="178"/>
                                        </p:tgtEl>
                                      </p:cBhvr>
                                    </p:animEffect>
                                  </p:childTnLst>
                                </p:cTn>
                              </p:par>
                              <p:par>
                                <p:cTn id="13" presetID="10" presetClass="entr" presetSubtype="0" fill="hold" nodeType="withEffect">
                                  <p:stCondLst>
                                    <p:cond delay="0"/>
                                  </p:stCondLst>
                                  <p:childTnLst>
                                    <p:set>
                                      <p:cBhvr>
                                        <p:cTn id="14" dur="1" fill="hold">
                                          <p:stCondLst>
                                            <p:cond delay="0"/>
                                          </p:stCondLst>
                                        </p:cTn>
                                        <p:tgtEl>
                                          <p:spTgt spid="151"/>
                                        </p:tgtEl>
                                        <p:attrNameLst>
                                          <p:attrName>style.visibility</p:attrName>
                                        </p:attrNameLst>
                                      </p:cBhvr>
                                      <p:to>
                                        <p:strVal val="visible"/>
                                      </p:to>
                                    </p:set>
                                    <p:animEffect transition="in" filter="fade">
                                      <p:cBhvr>
                                        <p:cTn id="15" dur="2000"/>
                                        <p:tgtEl>
                                          <p:spTgt spid="15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71"/>
                                        </p:tgtEl>
                                        <p:attrNameLst>
                                          <p:attrName>style.visibility</p:attrName>
                                        </p:attrNameLst>
                                      </p:cBhvr>
                                      <p:to>
                                        <p:strVal val="visible"/>
                                      </p:to>
                                    </p:set>
                                    <p:animEffect transition="in" filter="fade">
                                      <p:cBhvr>
                                        <p:cTn id="20" dur="80"/>
                                        <p:tgtEl>
                                          <p:spTgt spid="17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72"/>
                                        </p:tgtEl>
                                        <p:attrNameLst>
                                          <p:attrName>style.visibility</p:attrName>
                                        </p:attrNameLst>
                                      </p:cBhvr>
                                      <p:to>
                                        <p:strVal val="visible"/>
                                      </p:to>
                                    </p:set>
                                    <p:animEffect transition="in" filter="fade">
                                      <p:cBhvr>
                                        <p:cTn id="25" dur="80"/>
                                        <p:tgtEl>
                                          <p:spTgt spid="17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73"/>
                                        </p:tgtEl>
                                        <p:attrNameLst>
                                          <p:attrName>style.visibility</p:attrName>
                                        </p:attrNameLst>
                                      </p:cBhvr>
                                      <p:to>
                                        <p:strVal val="visible"/>
                                      </p:to>
                                    </p:set>
                                    <p:animEffect transition="in" filter="fade">
                                      <p:cBhvr>
                                        <p:cTn id="30" dur="80"/>
                                        <p:tgtEl>
                                          <p:spTgt spid="17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74"/>
                                        </p:tgtEl>
                                        <p:attrNameLst>
                                          <p:attrName>style.visibility</p:attrName>
                                        </p:attrNameLst>
                                      </p:cBhvr>
                                      <p:to>
                                        <p:strVal val="visible"/>
                                      </p:to>
                                    </p:set>
                                    <p:animEffect transition="in" filter="fade">
                                      <p:cBhvr>
                                        <p:cTn id="35" dur="2000"/>
                                        <p:tgtEl>
                                          <p:spTgt spid="174"/>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76"/>
                                        </p:tgtEl>
                                        <p:attrNameLst>
                                          <p:attrName>style.visibility</p:attrName>
                                        </p:attrNameLst>
                                      </p:cBhvr>
                                      <p:to>
                                        <p:strVal val="visible"/>
                                      </p:to>
                                    </p:set>
                                    <p:animEffect transition="in" filter="fade">
                                      <p:cBhvr>
                                        <p:cTn id="40" dur="2000"/>
                                        <p:tgtEl>
                                          <p:spTgt spid="17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75"/>
                                        </p:tgtEl>
                                        <p:attrNameLst>
                                          <p:attrName>style.visibility</p:attrName>
                                        </p:attrNameLst>
                                      </p:cBhvr>
                                      <p:to>
                                        <p:strVal val="visible"/>
                                      </p:to>
                                    </p:set>
                                    <p:animEffect transition="in" filter="fade">
                                      <p:cBhvr>
                                        <p:cTn id="45" dur="2000"/>
                                        <p:tgtEl>
                                          <p:spTgt spid="175"/>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69"/>
                                        </p:tgtEl>
                                        <p:attrNameLst>
                                          <p:attrName>style.visibility</p:attrName>
                                        </p:attrNameLst>
                                      </p:cBhvr>
                                      <p:to>
                                        <p:strVal val="visible"/>
                                      </p:to>
                                    </p:set>
                                    <p:animEffect transition="in" filter="fade">
                                      <p:cBhvr>
                                        <p:cTn id="50" dur="500"/>
                                        <p:tgtEl>
                                          <p:spTgt spid="169"/>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5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70"/>
                                        </p:tgtEl>
                                        <p:attrNameLst>
                                          <p:attrName>style.visibility</p:attrName>
                                        </p:attrNameLst>
                                      </p:cBhvr>
                                      <p:to>
                                        <p:strVal val="visible"/>
                                      </p:to>
                                    </p:set>
                                    <p:animEffect transition="in" filter="fade">
                                      <p:cBhvr>
                                        <p:cTn id="59" dur="500"/>
                                        <p:tgtEl>
                                          <p:spTgt spid="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7"/>
          <p:cNvSpPr txBox="1"/>
          <p:nvPr/>
        </p:nvSpPr>
        <p:spPr>
          <a:xfrm>
            <a:off x="185738" y="1046163"/>
            <a:ext cx="3852862" cy="523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0000FF"/>
                </a:solidFill>
                <a:latin typeface="Times New Roman"/>
                <a:ea typeface="Times New Roman"/>
                <a:cs typeface="Times New Roman"/>
                <a:sym typeface="Times New Roman"/>
              </a:rPr>
              <a:t>3. Dấu hiệu nhận biết</a:t>
            </a:r>
            <a:endParaRPr sz="2800" b="1">
              <a:solidFill>
                <a:srgbClr val="0000FF"/>
              </a:solidFill>
              <a:latin typeface="Times New Roman"/>
              <a:ea typeface="Times New Roman"/>
              <a:cs typeface="Times New Roman"/>
              <a:sym typeface="Times New Roman"/>
            </a:endParaRPr>
          </a:p>
        </p:txBody>
      </p:sp>
      <p:pic>
        <p:nvPicPr>
          <p:cNvPr id="188" name="Google Shape;188;p17" descr="C:\Program Files (x86)\Microsoft Office\MEDIA\OFFICE14\Bullets\BD10263_.gif"/>
          <p:cNvPicPr preferRelativeResize="0"/>
          <p:nvPr/>
        </p:nvPicPr>
        <p:blipFill rotWithShape="1">
          <a:blip r:embed="rId3">
            <a:alphaModFix/>
          </a:blip>
          <a:srcRect/>
          <a:stretch/>
        </p:blipFill>
        <p:spPr>
          <a:xfrm>
            <a:off x="257175" y="228600"/>
            <a:ext cx="885825" cy="885825"/>
          </a:xfrm>
          <a:prstGeom prst="rect">
            <a:avLst/>
          </a:prstGeom>
          <a:noFill/>
          <a:ln>
            <a:noFill/>
          </a:ln>
        </p:spPr>
      </p:pic>
      <p:cxnSp>
        <p:nvCxnSpPr>
          <p:cNvPr id="189" name="Google Shape;189;p17"/>
          <p:cNvCxnSpPr/>
          <p:nvPr/>
        </p:nvCxnSpPr>
        <p:spPr>
          <a:xfrm>
            <a:off x="1143000" y="950913"/>
            <a:ext cx="8001000" cy="0"/>
          </a:xfrm>
          <a:prstGeom prst="straightConnector1">
            <a:avLst/>
          </a:prstGeom>
          <a:noFill/>
          <a:ln w="57150" cap="flat" cmpd="sng">
            <a:solidFill>
              <a:srgbClr val="CCCCFF"/>
            </a:solidFill>
            <a:prstDash val="solid"/>
            <a:round/>
            <a:headEnd type="none" w="sm" len="sm"/>
            <a:tailEnd type="none" w="sm" len="sm"/>
          </a:ln>
          <a:effectLst>
            <a:reflection endPos="0" sy="-100000" algn="bl" rotWithShape="0"/>
          </a:effectLst>
        </p:spPr>
      </p:cxnSp>
      <p:sp>
        <p:nvSpPr>
          <p:cNvPr id="190" name="Google Shape;190;p17"/>
          <p:cNvSpPr/>
          <p:nvPr/>
        </p:nvSpPr>
        <p:spPr>
          <a:xfrm>
            <a:off x="533400" y="392113"/>
            <a:ext cx="8001000" cy="55403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b="1">
                <a:solidFill>
                  <a:srgbClr val="FF0000"/>
                </a:solidFill>
                <a:latin typeface="Times New Roman"/>
                <a:ea typeface="Times New Roman"/>
                <a:cs typeface="Times New Roman"/>
                <a:sym typeface="Times New Roman"/>
              </a:rPr>
              <a:t>TIẾT 15 – Bài 9: HÌNH CHỮ NHẬT</a:t>
            </a:r>
            <a:endParaRPr sz="3000" b="1">
              <a:solidFill>
                <a:srgbClr val="FF0000"/>
              </a:solidFill>
              <a:latin typeface="Times New Roman"/>
              <a:ea typeface="Times New Roman"/>
              <a:cs typeface="Times New Roman"/>
              <a:sym typeface="Times New Roman"/>
            </a:endParaRPr>
          </a:p>
        </p:txBody>
      </p:sp>
      <p:pic>
        <p:nvPicPr>
          <p:cNvPr id="191" name="Google Shape;191;p17"/>
          <p:cNvPicPr preferRelativeResize="0"/>
          <p:nvPr/>
        </p:nvPicPr>
        <p:blipFill rotWithShape="1">
          <a:blip r:embed="rId4">
            <a:alphaModFix/>
          </a:blip>
          <a:srcRect/>
          <a:stretch/>
        </p:blipFill>
        <p:spPr>
          <a:xfrm>
            <a:off x="762000" y="1676400"/>
            <a:ext cx="1695450" cy="1274763"/>
          </a:xfrm>
          <a:prstGeom prst="rect">
            <a:avLst/>
          </a:prstGeom>
          <a:noFill/>
          <a:ln>
            <a:noFill/>
          </a:ln>
        </p:spPr>
      </p:pic>
      <p:pic>
        <p:nvPicPr>
          <p:cNvPr id="192" name="Google Shape;192;p17"/>
          <p:cNvPicPr preferRelativeResize="0"/>
          <p:nvPr/>
        </p:nvPicPr>
        <p:blipFill rotWithShape="1">
          <a:blip r:embed="rId5">
            <a:alphaModFix/>
          </a:blip>
          <a:srcRect/>
          <a:stretch/>
        </p:blipFill>
        <p:spPr>
          <a:xfrm>
            <a:off x="609600" y="3200400"/>
            <a:ext cx="1981200" cy="1066800"/>
          </a:xfrm>
          <a:prstGeom prst="rect">
            <a:avLst/>
          </a:prstGeom>
          <a:noFill/>
          <a:ln>
            <a:noFill/>
          </a:ln>
        </p:spPr>
      </p:pic>
      <p:pic>
        <p:nvPicPr>
          <p:cNvPr id="193" name="Google Shape;193;p17"/>
          <p:cNvPicPr preferRelativeResize="0"/>
          <p:nvPr/>
        </p:nvPicPr>
        <p:blipFill rotWithShape="1">
          <a:blip r:embed="rId6">
            <a:alphaModFix/>
          </a:blip>
          <a:srcRect/>
          <a:stretch/>
        </p:blipFill>
        <p:spPr>
          <a:xfrm>
            <a:off x="609600" y="5029200"/>
            <a:ext cx="2238375" cy="904875"/>
          </a:xfrm>
          <a:prstGeom prst="rect">
            <a:avLst/>
          </a:prstGeom>
          <a:noFill/>
          <a:ln>
            <a:noFill/>
          </a:ln>
        </p:spPr>
      </p:pic>
      <p:pic>
        <p:nvPicPr>
          <p:cNvPr id="194" name="Google Shape;194;p17"/>
          <p:cNvPicPr preferRelativeResize="0"/>
          <p:nvPr/>
        </p:nvPicPr>
        <p:blipFill rotWithShape="1">
          <a:blip r:embed="rId7">
            <a:alphaModFix/>
          </a:blip>
          <a:srcRect/>
          <a:stretch/>
        </p:blipFill>
        <p:spPr>
          <a:xfrm>
            <a:off x="6629400" y="3200400"/>
            <a:ext cx="1714500" cy="971550"/>
          </a:xfrm>
          <a:prstGeom prst="rect">
            <a:avLst/>
          </a:prstGeom>
          <a:noFill/>
          <a:ln>
            <a:noFill/>
          </a:ln>
        </p:spPr>
      </p:pic>
      <p:cxnSp>
        <p:nvCxnSpPr>
          <p:cNvPr id="195" name="Google Shape;195;p17"/>
          <p:cNvCxnSpPr/>
          <p:nvPr/>
        </p:nvCxnSpPr>
        <p:spPr>
          <a:xfrm>
            <a:off x="2133600" y="2286000"/>
            <a:ext cx="5181600" cy="0"/>
          </a:xfrm>
          <a:prstGeom prst="straightConnector1">
            <a:avLst/>
          </a:prstGeom>
          <a:noFill/>
          <a:ln w="28575" cap="flat" cmpd="sng">
            <a:solidFill>
              <a:srgbClr val="FF0066"/>
            </a:solidFill>
            <a:prstDash val="solid"/>
            <a:round/>
            <a:headEnd type="none" w="med" len="med"/>
            <a:tailEnd type="none" w="med" len="med"/>
          </a:ln>
        </p:spPr>
      </p:cxnSp>
      <p:cxnSp>
        <p:nvCxnSpPr>
          <p:cNvPr id="196" name="Google Shape;196;p17"/>
          <p:cNvCxnSpPr/>
          <p:nvPr/>
        </p:nvCxnSpPr>
        <p:spPr>
          <a:xfrm>
            <a:off x="7315200" y="2286000"/>
            <a:ext cx="0" cy="914400"/>
          </a:xfrm>
          <a:prstGeom prst="straightConnector1">
            <a:avLst/>
          </a:prstGeom>
          <a:noFill/>
          <a:ln w="28575" cap="flat" cmpd="sng">
            <a:solidFill>
              <a:srgbClr val="FF0066"/>
            </a:solidFill>
            <a:prstDash val="solid"/>
            <a:round/>
            <a:headEnd type="none" w="med" len="med"/>
            <a:tailEnd type="triangle" w="med" len="med"/>
          </a:ln>
        </p:spPr>
      </p:cxnSp>
      <p:cxnSp>
        <p:nvCxnSpPr>
          <p:cNvPr id="197" name="Google Shape;197;p17"/>
          <p:cNvCxnSpPr/>
          <p:nvPr/>
        </p:nvCxnSpPr>
        <p:spPr>
          <a:xfrm>
            <a:off x="2286000" y="3733800"/>
            <a:ext cx="4343400" cy="0"/>
          </a:xfrm>
          <a:prstGeom prst="straightConnector1">
            <a:avLst/>
          </a:prstGeom>
          <a:noFill/>
          <a:ln w="28575" cap="flat" cmpd="sng">
            <a:solidFill>
              <a:srgbClr val="FF0066"/>
            </a:solidFill>
            <a:prstDash val="solid"/>
            <a:round/>
            <a:headEnd type="none" w="med" len="med"/>
            <a:tailEnd type="triangle" w="med" len="med"/>
          </a:ln>
        </p:spPr>
      </p:cxnSp>
      <p:cxnSp>
        <p:nvCxnSpPr>
          <p:cNvPr id="198" name="Google Shape;198;p17"/>
          <p:cNvCxnSpPr/>
          <p:nvPr/>
        </p:nvCxnSpPr>
        <p:spPr>
          <a:xfrm>
            <a:off x="2514600" y="5486400"/>
            <a:ext cx="4800600" cy="0"/>
          </a:xfrm>
          <a:prstGeom prst="straightConnector1">
            <a:avLst/>
          </a:prstGeom>
          <a:noFill/>
          <a:ln w="28575" cap="flat" cmpd="sng">
            <a:solidFill>
              <a:srgbClr val="FF0066"/>
            </a:solidFill>
            <a:prstDash val="solid"/>
            <a:round/>
            <a:headEnd type="none" w="med" len="med"/>
            <a:tailEnd type="none" w="med" len="med"/>
          </a:ln>
        </p:spPr>
      </p:cxnSp>
      <p:cxnSp>
        <p:nvCxnSpPr>
          <p:cNvPr id="199" name="Google Shape;199;p17"/>
          <p:cNvCxnSpPr/>
          <p:nvPr/>
        </p:nvCxnSpPr>
        <p:spPr>
          <a:xfrm rot="10800000">
            <a:off x="7315200" y="4114800"/>
            <a:ext cx="0" cy="1371600"/>
          </a:xfrm>
          <a:prstGeom prst="straightConnector1">
            <a:avLst/>
          </a:prstGeom>
          <a:noFill/>
          <a:ln w="28575" cap="flat" cmpd="sng">
            <a:solidFill>
              <a:srgbClr val="FF0066"/>
            </a:solidFill>
            <a:prstDash val="solid"/>
            <a:round/>
            <a:headEnd type="none" w="med" len="med"/>
            <a:tailEnd type="triangle" w="med" len="med"/>
          </a:ln>
        </p:spPr>
      </p:cxnSp>
      <p:sp>
        <p:nvSpPr>
          <p:cNvPr id="200" name="Google Shape;200;p17"/>
          <p:cNvSpPr txBox="1"/>
          <p:nvPr/>
        </p:nvSpPr>
        <p:spPr>
          <a:xfrm>
            <a:off x="3429000" y="1828800"/>
            <a:ext cx="2251075"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0000FF"/>
                </a:solidFill>
                <a:latin typeface="Times New Roman"/>
                <a:ea typeface="Times New Roman"/>
                <a:cs typeface="Times New Roman"/>
                <a:sym typeface="Times New Roman"/>
              </a:rPr>
              <a:t>Có  3 góc vuông</a:t>
            </a:r>
            <a:endParaRPr sz="2400" b="1">
              <a:solidFill>
                <a:srgbClr val="0000FF"/>
              </a:solidFill>
              <a:latin typeface="Times New Roman"/>
              <a:ea typeface="Times New Roman"/>
              <a:cs typeface="Times New Roman"/>
              <a:sym typeface="Times New Roman"/>
            </a:endParaRPr>
          </a:p>
        </p:txBody>
      </p:sp>
      <p:sp>
        <p:nvSpPr>
          <p:cNvPr id="201" name="Google Shape;201;p17"/>
          <p:cNvSpPr txBox="1"/>
          <p:nvPr/>
        </p:nvSpPr>
        <p:spPr>
          <a:xfrm>
            <a:off x="3505200" y="3276600"/>
            <a:ext cx="2251075"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0000FF"/>
                </a:solidFill>
                <a:latin typeface="Times New Roman"/>
                <a:ea typeface="Times New Roman"/>
                <a:cs typeface="Times New Roman"/>
                <a:sym typeface="Times New Roman"/>
              </a:rPr>
              <a:t>Có  1 góc vuông</a:t>
            </a:r>
            <a:endParaRPr sz="2400" b="1">
              <a:solidFill>
                <a:srgbClr val="0000FF"/>
              </a:solidFill>
              <a:latin typeface="Times New Roman"/>
              <a:ea typeface="Times New Roman"/>
              <a:cs typeface="Times New Roman"/>
              <a:sym typeface="Times New Roman"/>
            </a:endParaRPr>
          </a:p>
        </p:txBody>
      </p:sp>
      <p:sp>
        <p:nvSpPr>
          <p:cNvPr id="202" name="Google Shape;202;p17"/>
          <p:cNvSpPr txBox="1"/>
          <p:nvPr/>
        </p:nvSpPr>
        <p:spPr>
          <a:xfrm>
            <a:off x="2895600" y="5562600"/>
            <a:ext cx="4752975"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0000FF"/>
                </a:solidFill>
                <a:latin typeface="Times New Roman"/>
                <a:ea typeface="Times New Roman"/>
                <a:cs typeface="Times New Roman"/>
                <a:sym typeface="Times New Roman"/>
              </a:rPr>
              <a:t>Hoặc có hai đường chéo bằng nhau</a:t>
            </a:r>
            <a:endParaRPr sz="2400" b="1">
              <a:solidFill>
                <a:srgbClr val="0000FF"/>
              </a:solidFill>
              <a:latin typeface="Times New Roman"/>
              <a:ea typeface="Times New Roman"/>
              <a:cs typeface="Times New Roman"/>
              <a:sym typeface="Times New Roman"/>
            </a:endParaRPr>
          </a:p>
        </p:txBody>
      </p:sp>
      <p:sp>
        <p:nvSpPr>
          <p:cNvPr id="203" name="Google Shape;203;p17"/>
          <p:cNvSpPr txBox="1"/>
          <p:nvPr/>
        </p:nvSpPr>
        <p:spPr>
          <a:xfrm>
            <a:off x="3733800" y="5029200"/>
            <a:ext cx="2251075" cy="45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0000FF"/>
                </a:solidFill>
                <a:latin typeface="Times New Roman"/>
                <a:ea typeface="Times New Roman"/>
                <a:cs typeface="Times New Roman"/>
                <a:sym typeface="Times New Roman"/>
              </a:rPr>
              <a:t>Có  1 góc vuông</a:t>
            </a:r>
            <a:endParaRPr sz="2400" b="1">
              <a:solidFill>
                <a:srgbClr val="0000FF"/>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5"/>
                                        </p:tgtEl>
                                        <p:attrNameLst>
                                          <p:attrName>style.visibility</p:attrName>
                                        </p:attrNameLst>
                                      </p:cBhvr>
                                      <p:to>
                                        <p:strVal val="visible"/>
                                      </p:to>
                                    </p:set>
                                    <p:animEffect transition="in" filter="fade">
                                      <p:cBhvr>
                                        <p:cTn id="7" dur="500"/>
                                        <p:tgtEl>
                                          <p:spTgt spid="195"/>
                                        </p:tgtEl>
                                      </p:cBhvr>
                                    </p:animEffect>
                                  </p:childTnLst>
                                </p:cTn>
                              </p:par>
                              <p:par>
                                <p:cTn id="8" presetID="10" presetClass="entr" presetSubtype="0" fill="hold" nodeType="withEffect">
                                  <p:stCondLst>
                                    <p:cond delay="0"/>
                                  </p:stCondLst>
                                  <p:childTnLst>
                                    <p:set>
                                      <p:cBhvr>
                                        <p:cTn id="9" dur="1" fill="hold">
                                          <p:stCondLst>
                                            <p:cond delay="0"/>
                                          </p:stCondLst>
                                        </p:cTn>
                                        <p:tgtEl>
                                          <p:spTgt spid="196"/>
                                        </p:tgtEl>
                                        <p:attrNameLst>
                                          <p:attrName>style.visibility</p:attrName>
                                        </p:attrNameLst>
                                      </p:cBhvr>
                                      <p:to>
                                        <p:strVal val="visible"/>
                                      </p:to>
                                    </p:set>
                                    <p:animEffect transition="in" filter="fade">
                                      <p:cBhvr>
                                        <p:cTn id="10" dur="500"/>
                                        <p:tgtEl>
                                          <p:spTgt spid="19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97"/>
                                        </p:tgtEl>
                                        <p:attrNameLst>
                                          <p:attrName>style.visibility</p:attrName>
                                        </p:attrNameLst>
                                      </p:cBhvr>
                                      <p:to>
                                        <p:strVal val="visible"/>
                                      </p:to>
                                    </p:set>
                                    <p:animEffect transition="in" filter="fade">
                                      <p:cBhvr>
                                        <p:cTn id="19" dur="500"/>
                                        <p:tgtEl>
                                          <p:spTgt spid="19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0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98"/>
                                        </p:tgtEl>
                                        <p:attrNameLst>
                                          <p:attrName>style.visibility</p:attrName>
                                        </p:attrNameLst>
                                      </p:cBhvr>
                                      <p:to>
                                        <p:strVal val="visible"/>
                                      </p:to>
                                    </p:set>
                                    <p:animEffect transition="in" filter="fade">
                                      <p:cBhvr>
                                        <p:cTn id="28" dur="500"/>
                                        <p:tgtEl>
                                          <p:spTgt spid="198"/>
                                        </p:tgtEl>
                                      </p:cBhvr>
                                    </p:animEffect>
                                  </p:childTnLst>
                                </p:cTn>
                              </p:par>
                              <p:par>
                                <p:cTn id="29" presetID="10" presetClass="entr" presetSubtype="0" fill="hold" nodeType="withEffect">
                                  <p:stCondLst>
                                    <p:cond delay="0"/>
                                  </p:stCondLst>
                                  <p:childTnLst>
                                    <p:set>
                                      <p:cBhvr>
                                        <p:cTn id="30" dur="1" fill="hold">
                                          <p:stCondLst>
                                            <p:cond delay="0"/>
                                          </p:stCondLst>
                                        </p:cTn>
                                        <p:tgtEl>
                                          <p:spTgt spid="199"/>
                                        </p:tgtEl>
                                        <p:attrNameLst>
                                          <p:attrName>style.visibility</p:attrName>
                                        </p:attrNameLst>
                                      </p:cBhvr>
                                      <p:to>
                                        <p:strVal val="visible"/>
                                      </p:to>
                                    </p:set>
                                    <p:animEffect transition="in" filter="fade">
                                      <p:cBhvr>
                                        <p:cTn id="31" dur="500"/>
                                        <p:tgtEl>
                                          <p:spTgt spid="199"/>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0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207"/>
        <p:cNvGrpSpPr/>
        <p:nvPr/>
      </p:nvGrpSpPr>
      <p:grpSpPr>
        <a:xfrm>
          <a:off x="0" y="0"/>
          <a:ext cx="0" cy="0"/>
          <a:chOff x="0" y="0"/>
          <a:chExt cx="0" cy="0"/>
        </a:xfrm>
      </p:grpSpPr>
      <p:grpSp>
        <p:nvGrpSpPr>
          <p:cNvPr id="208" name="Google Shape;208;p18"/>
          <p:cNvGrpSpPr/>
          <p:nvPr/>
        </p:nvGrpSpPr>
        <p:grpSpPr>
          <a:xfrm>
            <a:off x="5638800" y="2133600"/>
            <a:ext cx="3233738" cy="2106613"/>
            <a:chOff x="3723" y="576"/>
            <a:chExt cx="2037" cy="1327"/>
          </a:xfrm>
        </p:grpSpPr>
        <p:grpSp>
          <p:nvGrpSpPr>
            <p:cNvPr id="209" name="Google Shape;209;p18"/>
            <p:cNvGrpSpPr/>
            <p:nvPr/>
          </p:nvGrpSpPr>
          <p:grpSpPr>
            <a:xfrm>
              <a:off x="3723" y="576"/>
              <a:ext cx="2037" cy="1161"/>
              <a:chOff x="3723" y="576"/>
              <a:chExt cx="2037" cy="1161"/>
            </a:xfrm>
          </p:grpSpPr>
          <p:sp>
            <p:nvSpPr>
              <p:cNvPr id="210" name="Google Shape;210;p18"/>
              <p:cNvSpPr/>
              <p:nvPr/>
            </p:nvSpPr>
            <p:spPr>
              <a:xfrm>
                <a:off x="3918" y="768"/>
                <a:ext cx="1584" cy="816"/>
              </a:xfrm>
              <a:prstGeom prst="rect">
                <a:avLst/>
              </a:prstGeom>
              <a:noFill/>
              <a:ln w="38100"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11" name="Google Shape;211;p18"/>
              <p:cNvSpPr txBox="1"/>
              <p:nvPr/>
            </p:nvSpPr>
            <p:spPr>
              <a:xfrm>
                <a:off x="3723" y="576"/>
                <a:ext cx="288"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rPr>
                  <a:t>A</a:t>
                </a:r>
                <a:endParaRPr/>
              </a:p>
            </p:txBody>
          </p:sp>
          <p:sp>
            <p:nvSpPr>
              <p:cNvPr id="212" name="Google Shape;212;p18"/>
              <p:cNvSpPr txBox="1"/>
              <p:nvPr/>
            </p:nvSpPr>
            <p:spPr>
              <a:xfrm>
                <a:off x="5433" y="576"/>
                <a:ext cx="288"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rPr>
                  <a:t>B</a:t>
                </a:r>
                <a:endParaRPr/>
              </a:p>
            </p:txBody>
          </p:sp>
          <p:sp>
            <p:nvSpPr>
              <p:cNvPr id="213" name="Google Shape;213;p18"/>
              <p:cNvSpPr txBox="1"/>
              <p:nvPr/>
            </p:nvSpPr>
            <p:spPr>
              <a:xfrm>
                <a:off x="3723" y="1506"/>
                <a:ext cx="165"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rPr>
                  <a:t>D</a:t>
                </a:r>
                <a:endParaRPr/>
              </a:p>
            </p:txBody>
          </p:sp>
          <p:sp>
            <p:nvSpPr>
              <p:cNvPr id="214" name="Google Shape;214;p18"/>
              <p:cNvSpPr txBox="1"/>
              <p:nvPr/>
            </p:nvSpPr>
            <p:spPr>
              <a:xfrm>
                <a:off x="5472" y="1503"/>
                <a:ext cx="288" cy="2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rPr>
                  <a:t>C</a:t>
                </a:r>
                <a:endParaRPr/>
              </a:p>
            </p:txBody>
          </p:sp>
          <p:sp>
            <p:nvSpPr>
              <p:cNvPr id="215" name="Google Shape;215;p18"/>
              <p:cNvSpPr/>
              <p:nvPr/>
            </p:nvSpPr>
            <p:spPr>
              <a:xfrm>
                <a:off x="3931" y="786"/>
                <a:ext cx="1564" cy="787"/>
              </a:xfrm>
              <a:custGeom>
                <a:avLst/>
                <a:gdLst/>
                <a:ahLst/>
                <a:cxnLst/>
                <a:rect l="l" t="t" r="r" b="b"/>
                <a:pathLst>
                  <a:path w="1564" h="787" extrusionOk="0">
                    <a:moveTo>
                      <a:pt x="0" y="0"/>
                    </a:moveTo>
                    <a:lnTo>
                      <a:pt x="1564" y="787"/>
                    </a:lnTo>
                  </a:path>
                </a:pathLst>
              </a:custGeom>
              <a:noFill/>
              <a:ln w="28575" cap="flat" cmpd="sng">
                <a:solidFill>
                  <a:srgbClr val="0000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16" name="Google Shape;216;p18"/>
              <p:cNvSpPr/>
              <p:nvPr/>
            </p:nvSpPr>
            <p:spPr>
              <a:xfrm>
                <a:off x="3906" y="786"/>
                <a:ext cx="1589" cy="798"/>
              </a:xfrm>
              <a:custGeom>
                <a:avLst/>
                <a:gdLst/>
                <a:ahLst/>
                <a:cxnLst/>
                <a:rect l="l" t="t" r="r" b="b"/>
                <a:pathLst>
                  <a:path w="1589" h="798" extrusionOk="0">
                    <a:moveTo>
                      <a:pt x="1589" y="0"/>
                    </a:moveTo>
                    <a:lnTo>
                      <a:pt x="0" y="798"/>
                    </a:lnTo>
                  </a:path>
                </a:pathLst>
              </a:custGeom>
              <a:noFill/>
              <a:ln w="28575" cap="flat" cmpd="sng">
                <a:solidFill>
                  <a:srgbClr val="0000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grpSp>
        <p:sp>
          <p:nvSpPr>
            <p:cNvPr id="217" name="Google Shape;217;p18"/>
            <p:cNvSpPr txBox="1"/>
            <p:nvPr/>
          </p:nvSpPr>
          <p:spPr>
            <a:xfrm>
              <a:off x="4209" y="1653"/>
              <a:ext cx="1008" cy="2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a:solidFill>
                    <a:schemeClr val="dk1"/>
                  </a:solidFill>
                  <a:latin typeface="Times New Roman"/>
                  <a:ea typeface="Times New Roman"/>
                  <a:cs typeface="Times New Roman"/>
                  <a:sym typeface="Times New Roman"/>
                </a:rPr>
                <a:t>Hình 85</a:t>
              </a:r>
              <a:endParaRPr/>
            </a:p>
          </p:txBody>
        </p:sp>
      </p:grpSp>
      <p:sp>
        <p:nvSpPr>
          <p:cNvPr id="218" name="Google Shape;218;p18"/>
          <p:cNvSpPr txBox="1"/>
          <p:nvPr/>
        </p:nvSpPr>
        <p:spPr>
          <a:xfrm>
            <a:off x="381000" y="2590800"/>
            <a:ext cx="4953000" cy="8540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GT       ABCD là hình bình hành, AC = BD</a:t>
            </a:r>
            <a:endParaRPr/>
          </a:p>
          <a:p>
            <a:pPr marL="0" marR="0" lvl="0" indent="0" algn="l" rtl="0">
              <a:spcBef>
                <a:spcPts val="1000"/>
              </a:spcBef>
              <a:spcAft>
                <a:spcPts val="0"/>
              </a:spcAft>
              <a:buNone/>
            </a:pPr>
            <a:r>
              <a:rPr lang="en-US" sz="2000">
                <a:solidFill>
                  <a:schemeClr val="dk1"/>
                </a:solidFill>
                <a:latin typeface="Times New Roman"/>
                <a:ea typeface="Times New Roman"/>
                <a:cs typeface="Times New Roman"/>
                <a:sym typeface="Times New Roman"/>
              </a:rPr>
              <a:t>KL        ABCD là hình chữ nhật</a:t>
            </a:r>
            <a:endParaRPr/>
          </a:p>
        </p:txBody>
      </p:sp>
      <p:grpSp>
        <p:nvGrpSpPr>
          <p:cNvPr id="219" name="Google Shape;219;p18"/>
          <p:cNvGrpSpPr/>
          <p:nvPr/>
        </p:nvGrpSpPr>
        <p:grpSpPr>
          <a:xfrm>
            <a:off x="533400" y="2590800"/>
            <a:ext cx="4572000" cy="838200"/>
            <a:chOff x="501" y="720"/>
            <a:chExt cx="2880" cy="528"/>
          </a:xfrm>
        </p:grpSpPr>
        <p:cxnSp>
          <p:nvCxnSpPr>
            <p:cNvPr id="220" name="Google Shape;220;p18"/>
            <p:cNvCxnSpPr/>
            <p:nvPr/>
          </p:nvCxnSpPr>
          <p:spPr>
            <a:xfrm>
              <a:off x="912" y="720"/>
              <a:ext cx="0" cy="528"/>
            </a:xfrm>
            <a:prstGeom prst="straightConnector1">
              <a:avLst/>
            </a:prstGeom>
            <a:noFill/>
            <a:ln w="9525" cap="flat" cmpd="sng">
              <a:solidFill>
                <a:schemeClr val="dk1"/>
              </a:solidFill>
              <a:prstDash val="solid"/>
              <a:round/>
              <a:headEnd type="none" w="med" len="med"/>
              <a:tailEnd type="none" w="med" len="med"/>
            </a:ln>
          </p:spPr>
        </p:cxnSp>
        <p:cxnSp>
          <p:nvCxnSpPr>
            <p:cNvPr id="221" name="Google Shape;221;p18"/>
            <p:cNvCxnSpPr/>
            <p:nvPr/>
          </p:nvCxnSpPr>
          <p:spPr>
            <a:xfrm>
              <a:off x="501" y="987"/>
              <a:ext cx="2880" cy="0"/>
            </a:xfrm>
            <a:prstGeom prst="straightConnector1">
              <a:avLst/>
            </a:prstGeom>
            <a:noFill/>
            <a:ln w="9525" cap="flat" cmpd="sng">
              <a:solidFill>
                <a:schemeClr val="dk1"/>
              </a:solidFill>
              <a:prstDash val="solid"/>
              <a:round/>
              <a:headEnd type="none" w="med" len="med"/>
              <a:tailEnd type="none" w="med" len="med"/>
            </a:ln>
          </p:spPr>
        </p:cxnSp>
      </p:grpSp>
      <p:sp>
        <p:nvSpPr>
          <p:cNvPr id="222" name="Google Shape;222;p18"/>
          <p:cNvSpPr txBox="1"/>
          <p:nvPr/>
        </p:nvSpPr>
        <p:spPr>
          <a:xfrm>
            <a:off x="1219200" y="3352800"/>
            <a:ext cx="2819400" cy="3968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i="1" u="sng">
                <a:solidFill>
                  <a:schemeClr val="dk1"/>
                </a:solidFill>
                <a:latin typeface="Times New Roman"/>
                <a:ea typeface="Times New Roman"/>
                <a:cs typeface="Times New Roman"/>
                <a:sym typeface="Times New Roman"/>
              </a:rPr>
              <a:t>Chứng minh</a:t>
            </a:r>
            <a:endParaRPr/>
          </a:p>
        </p:txBody>
      </p:sp>
      <p:sp>
        <p:nvSpPr>
          <p:cNvPr id="223" name="Google Shape;223;p18"/>
          <p:cNvSpPr txBox="1"/>
          <p:nvPr/>
        </p:nvSpPr>
        <p:spPr>
          <a:xfrm>
            <a:off x="304800" y="5867400"/>
            <a:ext cx="6324600" cy="86201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a:solidFill>
                  <a:schemeClr val="dk1"/>
                </a:solidFill>
                <a:latin typeface="Times New Roman"/>
                <a:ea typeface="Times New Roman"/>
                <a:cs typeface="Times New Roman"/>
                <a:sym typeface="Times New Roman"/>
              </a:rPr>
              <a:t>Do đó hình thang cân ABCD có bốn góc cùng bằng 90</a:t>
            </a:r>
            <a:r>
              <a:rPr lang="en-US" sz="2000" baseline="30000">
                <a:solidFill>
                  <a:schemeClr val="dk1"/>
                </a:solidFill>
                <a:latin typeface="Times New Roman"/>
                <a:ea typeface="Times New Roman"/>
                <a:cs typeface="Times New Roman"/>
                <a:sym typeface="Times New Roman"/>
              </a:rPr>
              <a:t>0</a:t>
            </a:r>
            <a:endParaRPr sz="2000">
              <a:solidFill>
                <a:schemeClr val="dk1"/>
              </a:solidFill>
              <a:latin typeface="Times New Roman"/>
              <a:ea typeface="Times New Roman"/>
              <a:cs typeface="Times New Roman"/>
              <a:sym typeface="Times New Roman"/>
            </a:endParaRPr>
          </a:p>
          <a:p>
            <a:pPr marL="0" marR="0" lvl="0" indent="0" algn="just" rtl="0">
              <a:spcBef>
                <a:spcPts val="1000"/>
              </a:spcBef>
              <a:spcAft>
                <a:spcPts val="0"/>
              </a:spcAft>
              <a:buNone/>
            </a:pPr>
            <a:r>
              <a:rPr lang="en-US" sz="2000">
                <a:solidFill>
                  <a:schemeClr val="dk1"/>
                </a:solidFill>
                <a:latin typeface="Times New Roman"/>
                <a:ea typeface="Times New Roman"/>
                <a:cs typeface="Times New Roman"/>
                <a:sym typeface="Times New Roman"/>
              </a:rPr>
              <a:t> </a:t>
            </a:r>
            <a:endParaRPr sz="2000">
              <a:solidFill>
                <a:schemeClr val="dk1"/>
              </a:solidFill>
              <a:latin typeface="Times New Roman"/>
              <a:ea typeface="Times New Roman"/>
              <a:cs typeface="Times New Roman"/>
              <a:sym typeface="Times New Roman"/>
            </a:endParaRPr>
          </a:p>
        </p:txBody>
      </p:sp>
      <p:grpSp>
        <p:nvGrpSpPr>
          <p:cNvPr id="224" name="Google Shape;224;p18"/>
          <p:cNvGrpSpPr/>
          <p:nvPr/>
        </p:nvGrpSpPr>
        <p:grpSpPr>
          <a:xfrm>
            <a:off x="357188" y="5119688"/>
            <a:ext cx="2057400" cy="415925"/>
            <a:chOff x="1056" y="3540"/>
            <a:chExt cx="1296" cy="262"/>
          </a:xfrm>
        </p:grpSpPr>
        <p:sp>
          <p:nvSpPr>
            <p:cNvPr id="225" name="Google Shape;225;p18"/>
            <p:cNvSpPr/>
            <p:nvPr/>
          </p:nvSpPr>
          <p:spPr>
            <a:xfrm>
              <a:off x="1395" y="3540"/>
              <a:ext cx="240" cy="65"/>
            </a:xfrm>
            <a:custGeom>
              <a:avLst/>
              <a:gdLst/>
              <a:ahLst/>
              <a:cxnLst/>
              <a:rect l="l" t="t" r="r" b="b"/>
              <a:pathLst>
                <a:path w="240" h="65" extrusionOk="0">
                  <a:moveTo>
                    <a:pt x="0" y="64"/>
                  </a:moveTo>
                  <a:lnTo>
                    <a:pt x="112" y="0"/>
                  </a:lnTo>
                  <a:lnTo>
                    <a:pt x="240" y="65"/>
                  </a:lnTo>
                </a:path>
              </a:pathLst>
            </a:custGeom>
            <a:no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26" name="Google Shape;226;p18"/>
            <p:cNvSpPr/>
            <p:nvPr/>
          </p:nvSpPr>
          <p:spPr>
            <a:xfrm>
              <a:off x="1914" y="3546"/>
              <a:ext cx="240" cy="65"/>
            </a:xfrm>
            <a:custGeom>
              <a:avLst/>
              <a:gdLst/>
              <a:ahLst/>
              <a:cxnLst/>
              <a:rect l="l" t="t" r="r" b="b"/>
              <a:pathLst>
                <a:path w="240" h="65" extrusionOk="0">
                  <a:moveTo>
                    <a:pt x="0" y="64"/>
                  </a:moveTo>
                  <a:lnTo>
                    <a:pt x="112" y="0"/>
                  </a:lnTo>
                  <a:lnTo>
                    <a:pt x="240" y="65"/>
                  </a:lnTo>
                </a:path>
              </a:pathLst>
            </a:custGeom>
            <a:no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27" name="Google Shape;227;p18"/>
            <p:cNvSpPr txBox="1"/>
            <p:nvPr/>
          </p:nvSpPr>
          <p:spPr>
            <a:xfrm>
              <a:off x="1056" y="3552"/>
              <a:ext cx="1296"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=&gt; ADC = BCD  </a:t>
              </a:r>
              <a:endParaRPr/>
            </a:p>
          </p:txBody>
        </p:sp>
      </p:grpSp>
      <p:grpSp>
        <p:nvGrpSpPr>
          <p:cNvPr id="228" name="Google Shape;228;p18"/>
          <p:cNvGrpSpPr/>
          <p:nvPr/>
        </p:nvGrpSpPr>
        <p:grpSpPr>
          <a:xfrm>
            <a:off x="2171700" y="5119688"/>
            <a:ext cx="2743200" cy="396875"/>
            <a:chOff x="1497" y="3744"/>
            <a:chExt cx="1728" cy="250"/>
          </a:xfrm>
        </p:grpSpPr>
        <p:sp>
          <p:nvSpPr>
            <p:cNvPr id="229" name="Google Shape;229;p18"/>
            <p:cNvSpPr/>
            <p:nvPr/>
          </p:nvSpPr>
          <p:spPr>
            <a:xfrm>
              <a:off x="1872" y="3744"/>
              <a:ext cx="240" cy="65"/>
            </a:xfrm>
            <a:custGeom>
              <a:avLst/>
              <a:gdLst/>
              <a:ahLst/>
              <a:cxnLst/>
              <a:rect l="l" t="t" r="r" b="b"/>
              <a:pathLst>
                <a:path w="240" h="65" extrusionOk="0">
                  <a:moveTo>
                    <a:pt x="0" y="64"/>
                  </a:moveTo>
                  <a:lnTo>
                    <a:pt x="112" y="0"/>
                  </a:lnTo>
                  <a:lnTo>
                    <a:pt x="240" y="65"/>
                  </a:lnTo>
                </a:path>
              </a:pathLst>
            </a:custGeom>
            <a:no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30" name="Google Shape;230;p18"/>
            <p:cNvSpPr/>
            <p:nvPr/>
          </p:nvSpPr>
          <p:spPr>
            <a:xfrm>
              <a:off x="2343" y="3744"/>
              <a:ext cx="240" cy="65"/>
            </a:xfrm>
            <a:custGeom>
              <a:avLst/>
              <a:gdLst/>
              <a:ahLst/>
              <a:cxnLst/>
              <a:rect l="l" t="t" r="r" b="b"/>
              <a:pathLst>
                <a:path w="240" h="65" extrusionOk="0">
                  <a:moveTo>
                    <a:pt x="0" y="64"/>
                  </a:moveTo>
                  <a:lnTo>
                    <a:pt x="112" y="0"/>
                  </a:lnTo>
                  <a:lnTo>
                    <a:pt x="240" y="65"/>
                  </a:lnTo>
                </a:path>
              </a:pathLst>
            </a:custGeom>
            <a:no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31" name="Google Shape;231;p18"/>
            <p:cNvSpPr txBox="1"/>
            <p:nvPr/>
          </p:nvSpPr>
          <p:spPr>
            <a:xfrm>
              <a:off x="1497" y="3744"/>
              <a:ext cx="172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mà ADC + BCD = 180</a:t>
              </a:r>
              <a:r>
                <a:rPr lang="en-US" sz="2000" baseline="30000">
                  <a:solidFill>
                    <a:schemeClr val="dk1"/>
                  </a:solidFill>
                  <a:latin typeface="Times New Roman"/>
                  <a:ea typeface="Times New Roman"/>
                  <a:cs typeface="Times New Roman"/>
                  <a:sym typeface="Times New Roman"/>
                </a:rPr>
                <a:t>0  </a:t>
              </a:r>
              <a:endParaRPr sz="2000">
                <a:solidFill>
                  <a:schemeClr val="dk1"/>
                </a:solidFill>
                <a:latin typeface="Times New Roman"/>
                <a:ea typeface="Times New Roman"/>
                <a:cs typeface="Times New Roman"/>
                <a:sym typeface="Times New Roman"/>
              </a:endParaRPr>
            </a:p>
          </p:txBody>
        </p:sp>
      </p:grpSp>
      <p:grpSp>
        <p:nvGrpSpPr>
          <p:cNvPr id="232" name="Google Shape;232;p18"/>
          <p:cNvGrpSpPr/>
          <p:nvPr/>
        </p:nvGrpSpPr>
        <p:grpSpPr>
          <a:xfrm>
            <a:off x="352425" y="5486400"/>
            <a:ext cx="2590800" cy="444500"/>
            <a:chOff x="174" y="2985"/>
            <a:chExt cx="1632" cy="280"/>
          </a:xfrm>
        </p:grpSpPr>
        <p:sp>
          <p:nvSpPr>
            <p:cNvPr id="233" name="Google Shape;233;p18"/>
            <p:cNvSpPr/>
            <p:nvPr/>
          </p:nvSpPr>
          <p:spPr>
            <a:xfrm>
              <a:off x="522" y="3000"/>
              <a:ext cx="240" cy="65"/>
            </a:xfrm>
            <a:custGeom>
              <a:avLst/>
              <a:gdLst/>
              <a:ahLst/>
              <a:cxnLst/>
              <a:rect l="l" t="t" r="r" b="b"/>
              <a:pathLst>
                <a:path w="240" h="65" extrusionOk="0">
                  <a:moveTo>
                    <a:pt x="0" y="64"/>
                  </a:moveTo>
                  <a:lnTo>
                    <a:pt x="112" y="0"/>
                  </a:lnTo>
                  <a:lnTo>
                    <a:pt x="240" y="65"/>
                  </a:lnTo>
                </a:path>
              </a:pathLst>
            </a:custGeom>
            <a:no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34" name="Google Shape;234;p18"/>
            <p:cNvSpPr/>
            <p:nvPr/>
          </p:nvSpPr>
          <p:spPr>
            <a:xfrm>
              <a:off x="1011" y="2985"/>
              <a:ext cx="240" cy="65"/>
            </a:xfrm>
            <a:custGeom>
              <a:avLst/>
              <a:gdLst/>
              <a:ahLst/>
              <a:cxnLst/>
              <a:rect l="l" t="t" r="r" b="b"/>
              <a:pathLst>
                <a:path w="240" h="65" extrusionOk="0">
                  <a:moveTo>
                    <a:pt x="0" y="64"/>
                  </a:moveTo>
                  <a:lnTo>
                    <a:pt x="112" y="0"/>
                  </a:lnTo>
                  <a:lnTo>
                    <a:pt x="240" y="65"/>
                  </a:lnTo>
                </a:path>
              </a:pathLst>
            </a:custGeom>
            <a:noFill/>
            <a:ln w="1905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35" name="Google Shape;235;p18"/>
            <p:cNvSpPr txBox="1"/>
            <p:nvPr/>
          </p:nvSpPr>
          <p:spPr>
            <a:xfrm>
              <a:off x="174" y="3015"/>
              <a:ext cx="1632"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=&gt; ADC = BCD = 90</a:t>
              </a:r>
              <a:r>
                <a:rPr lang="en-US" sz="2000" baseline="30000">
                  <a:solidFill>
                    <a:schemeClr val="dk1"/>
                  </a:solidFill>
                  <a:latin typeface="Times New Roman"/>
                  <a:ea typeface="Times New Roman"/>
                  <a:cs typeface="Times New Roman"/>
                  <a:sym typeface="Times New Roman"/>
                </a:rPr>
                <a:t>0</a:t>
              </a:r>
              <a:r>
                <a:rPr lang="en-US" sz="2000">
                  <a:solidFill>
                    <a:schemeClr val="dk1"/>
                  </a:solidFill>
                  <a:latin typeface="Times New Roman"/>
                  <a:ea typeface="Times New Roman"/>
                  <a:cs typeface="Times New Roman"/>
                  <a:sym typeface="Times New Roman"/>
                </a:rPr>
                <a:t>.</a:t>
              </a:r>
              <a:endParaRPr/>
            </a:p>
          </p:txBody>
        </p:sp>
      </p:grpSp>
      <p:sp>
        <p:nvSpPr>
          <p:cNvPr id="236" name="Google Shape;236;p18"/>
          <p:cNvSpPr txBox="1"/>
          <p:nvPr/>
        </p:nvSpPr>
        <p:spPr>
          <a:xfrm>
            <a:off x="2667000" y="3784600"/>
            <a:ext cx="3048000"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nên AB//CD, AD//BC</a:t>
            </a:r>
            <a:endParaRPr/>
          </a:p>
        </p:txBody>
      </p:sp>
      <p:sp>
        <p:nvSpPr>
          <p:cNvPr id="237" name="Google Shape;237;p18"/>
          <p:cNvSpPr txBox="1"/>
          <p:nvPr/>
        </p:nvSpPr>
        <p:spPr>
          <a:xfrm>
            <a:off x="76200" y="4114800"/>
            <a:ext cx="3962400" cy="4000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Ta có AB // CD và AC = BD (gt) </a:t>
            </a:r>
            <a:endParaRPr/>
          </a:p>
        </p:txBody>
      </p:sp>
      <p:sp>
        <p:nvSpPr>
          <p:cNvPr id="238" name="Google Shape;238;p18"/>
          <p:cNvSpPr txBox="1"/>
          <p:nvPr/>
        </p:nvSpPr>
        <p:spPr>
          <a:xfrm>
            <a:off x="228600" y="1600200"/>
            <a:ext cx="5410200" cy="7016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i="1">
                <a:solidFill>
                  <a:srgbClr val="FF0000"/>
                </a:solidFill>
                <a:latin typeface="Times New Roman"/>
                <a:ea typeface="Times New Roman"/>
                <a:cs typeface="Times New Roman"/>
                <a:sym typeface="Times New Roman"/>
              </a:rPr>
              <a:t>Chứng minh dấu hiệu 4: Hình bình hành có hai đường chéo bằng nhau là hình chữ nhật.</a:t>
            </a:r>
            <a:endParaRPr/>
          </a:p>
        </p:txBody>
      </p:sp>
      <p:sp>
        <p:nvSpPr>
          <p:cNvPr id="239" name="Google Shape;239;p18"/>
          <p:cNvSpPr txBox="1"/>
          <p:nvPr/>
        </p:nvSpPr>
        <p:spPr>
          <a:xfrm>
            <a:off x="185738" y="1046163"/>
            <a:ext cx="3852862" cy="523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0000FF"/>
                </a:solidFill>
                <a:latin typeface="Times New Roman"/>
                <a:ea typeface="Times New Roman"/>
                <a:cs typeface="Times New Roman"/>
                <a:sym typeface="Times New Roman"/>
              </a:rPr>
              <a:t>3. Dấu hiệu nhận biết</a:t>
            </a:r>
            <a:endParaRPr sz="2800" b="1">
              <a:solidFill>
                <a:srgbClr val="0000FF"/>
              </a:solidFill>
              <a:latin typeface="Times New Roman"/>
              <a:ea typeface="Times New Roman"/>
              <a:cs typeface="Times New Roman"/>
              <a:sym typeface="Times New Roman"/>
            </a:endParaRPr>
          </a:p>
        </p:txBody>
      </p:sp>
      <p:pic>
        <p:nvPicPr>
          <p:cNvPr id="240" name="Google Shape;240;p18" descr="C:\Program Files (x86)\Microsoft Office\MEDIA\OFFICE14\Bullets\BD10263_.gif"/>
          <p:cNvPicPr preferRelativeResize="0"/>
          <p:nvPr/>
        </p:nvPicPr>
        <p:blipFill rotWithShape="1">
          <a:blip r:embed="rId3">
            <a:alphaModFix/>
          </a:blip>
          <a:srcRect/>
          <a:stretch/>
        </p:blipFill>
        <p:spPr>
          <a:xfrm>
            <a:off x="257175" y="228600"/>
            <a:ext cx="885825" cy="885825"/>
          </a:xfrm>
          <a:prstGeom prst="rect">
            <a:avLst/>
          </a:prstGeom>
          <a:noFill/>
          <a:ln>
            <a:noFill/>
          </a:ln>
        </p:spPr>
      </p:pic>
      <p:cxnSp>
        <p:nvCxnSpPr>
          <p:cNvPr id="241" name="Google Shape;241;p18"/>
          <p:cNvCxnSpPr/>
          <p:nvPr/>
        </p:nvCxnSpPr>
        <p:spPr>
          <a:xfrm>
            <a:off x="1143000" y="950913"/>
            <a:ext cx="8001000" cy="0"/>
          </a:xfrm>
          <a:prstGeom prst="straightConnector1">
            <a:avLst/>
          </a:prstGeom>
          <a:noFill/>
          <a:ln w="57150" cap="flat" cmpd="sng">
            <a:solidFill>
              <a:srgbClr val="CCCCFF"/>
            </a:solidFill>
            <a:prstDash val="solid"/>
            <a:round/>
            <a:headEnd type="none" w="sm" len="sm"/>
            <a:tailEnd type="none" w="sm" len="sm"/>
          </a:ln>
          <a:effectLst>
            <a:reflection endPos="0" sy="-100000" algn="bl" rotWithShape="0"/>
          </a:effectLst>
        </p:spPr>
      </p:cxnSp>
      <p:sp>
        <p:nvSpPr>
          <p:cNvPr id="242" name="Google Shape;242;p18"/>
          <p:cNvSpPr/>
          <p:nvPr/>
        </p:nvSpPr>
        <p:spPr>
          <a:xfrm>
            <a:off x="533400" y="392113"/>
            <a:ext cx="8001000" cy="55403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b="1">
                <a:solidFill>
                  <a:srgbClr val="FF0000"/>
                </a:solidFill>
                <a:latin typeface="Times New Roman"/>
                <a:ea typeface="Times New Roman"/>
                <a:cs typeface="Times New Roman"/>
                <a:sym typeface="Times New Roman"/>
              </a:rPr>
              <a:t>TIẾT 15 – Bài 9: HÌNH CHỮ NHẬT</a:t>
            </a:r>
            <a:endParaRPr sz="3000" b="1">
              <a:solidFill>
                <a:srgbClr val="FF0000"/>
              </a:solidFill>
              <a:latin typeface="Times New Roman"/>
              <a:ea typeface="Times New Roman"/>
              <a:cs typeface="Times New Roman"/>
              <a:sym typeface="Times New Roman"/>
            </a:endParaRPr>
          </a:p>
        </p:txBody>
      </p:sp>
      <p:sp>
        <p:nvSpPr>
          <p:cNvPr id="243" name="Google Shape;243;p18"/>
          <p:cNvSpPr/>
          <p:nvPr/>
        </p:nvSpPr>
        <p:spPr>
          <a:xfrm>
            <a:off x="76200" y="3790950"/>
            <a:ext cx="2781300" cy="40005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en-US" sz="2000">
                <a:solidFill>
                  <a:schemeClr val="dk1"/>
                </a:solidFill>
                <a:latin typeface="Times New Roman"/>
                <a:ea typeface="Times New Roman"/>
                <a:cs typeface="Times New Roman"/>
                <a:sym typeface="Times New Roman"/>
              </a:rPr>
              <a:t>ABCD là hình bình hành                                 </a:t>
            </a:r>
            <a:endParaRPr/>
          </a:p>
        </p:txBody>
      </p:sp>
      <p:sp>
        <p:nvSpPr>
          <p:cNvPr id="244" name="Google Shape;244;p18"/>
          <p:cNvSpPr/>
          <p:nvPr/>
        </p:nvSpPr>
        <p:spPr>
          <a:xfrm>
            <a:off x="4649788" y="5099050"/>
            <a:ext cx="3808412" cy="40005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en-US" sz="2000">
                <a:solidFill>
                  <a:schemeClr val="dk1"/>
                </a:solidFill>
                <a:latin typeface="Times New Roman"/>
                <a:ea typeface="Times New Roman"/>
                <a:cs typeface="Times New Roman"/>
                <a:sym typeface="Times New Roman"/>
              </a:rPr>
              <a:t>(hai góc trong cùng phía, AD//BC) </a:t>
            </a:r>
            <a:endParaRPr/>
          </a:p>
        </p:txBody>
      </p:sp>
      <p:sp>
        <p:nvSpPr>
          <p:cNvPr id="245" name="Google Shape;245;p18"/>
          <p:cNvSpPr/>
          <p:nvPr/>
        </p:nvSpPr>
        <p:spPr>
          <a:xfrm>
            <a:off x="357188" y="6305550"/>
            <a:ext cx="3160712" cy="40005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en-US" sz="2000">
                <a:solidFill>
                  <a:schemeClr val="dk1"/>
                </a:solidFill>
                <a:latin typeface="Times New Roman"/>
                <a:ea typeface="Times New Roman"/>
                <a:cs typeface="Times New Roman"/>
                <a:sym typeface="Times New Roman"/>
              </a:rPr>
              <a:t>Vậy ABCD là hình chữ nhật.</a:t>
            </a:r>
            <a:endParaRPr/>
          </a:p>
        </p:txBody>
      </p:sp>
      <p:sp>
        <p:nvSpPr>
          <p:cNvPr id="246" name="Google Shape;246;p18"/>
          <p:cNvSpPr/>
          <p:nvPr/>
        </p:nvSpPr>
        <p:spPr>
          <a:xfrm>
            <a:off x="325438" y="4465638"/>
            <a:ext cx="6837362" cy="7080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=&gt; ABCD là hình thang cân (hình thang có hai đường chéo bằng nhau là hình thang cân) </a:t>
            </a:r>
            <a:endParaRPr sz="2000">
              <a:solidFill>
                <a:schemeClr val="dk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8">
                                            <p:txEl>
                                              <p:pRg st="0" end="0"/>
                                            </p:txEl>
                                          </p:spTgt>
                                        </p:tgtEl>
                                        <p:attrNameLst>
                                          <p:attrName>style.visibility</p:attrName>
                                        </p:attrNameLst>
                                      </p:cBhvr>
                                      <p:to>
                                        <p:strVal val="visible"/>
                                      </p:to>
                                    </p:set>
                                    <p:animEffect transition="in" filter="fade">
                                      <p:cBhvr>
                                        <p:cTn id="7" dur="1000"/>
                                        <p:tgtEl>
                                          <p:spTgt spid="2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8">
                                            <p:txEl>
                                              <p:pRg st="1" end="1"/>
                                            </p:txEl>
                                          </p:spTgt>
                                        </p:tgtEl>
                                        <p:attrNameLst>
                                          <p:attrName>style.visibility</p:attrName>
                                        </p:attrNameLst>
                                      </p:cBhvr>
                                      <p:to>
                                        <p:strVal val="visible"/>
                                      </p:to>
                                    </p:set>
                                    <p:animEffect transition="in" filter="fade">
                                      <p:cBhvr>
                                        <p:cTn id="12" dur="1000"/>
                                        <p:tgtEl>
                                          <p:spTgt spid="218">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219"/>
                                        </p:tgtEl>
                                        <p:attrNameLst>
                                          <p:attrName>style.visibility</p:attrName>
                                        </p:attrNameLst>
                                      </p:cBhvr>
                                      <p:to>
                                        <p:strVal val="visible"/>
                                      </p:to>
                                    </p:set>
                                    <p:animEffect transition="in" filter="fade">
                                      <p:cBhvr>
                                        <p:cTn id="16" dur="500"/>
                                        <p:tgtEl>
                                          <p:spTgt spid="21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22"/>
                                        </p:tgtEl>
                                        <p:attrNameLst>
                                          <p:attrName>style.visibility</p:attrName>
                                        </p:attrNameLst>
                                      </p:cBhvr>
                                      <p:to>
                                        <p:strVal val="visible"/>
                                      </p:to>
                                    </p:set>
                                    <p:animEffect transition="in" filter="fade">
                                      <p:cBhvr>
                                        <p:cTn id="21" dur="500"/>
                                        <p:tgtEl>
                                          <p:spTgt spid="22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43"/>
                                        </p:tgtEl>
                                        <p:attrNameLst>
                                          <p:attrName>style.visibility</p:attrName>
                                        </p:attrNameLst>
                                      </p:cBhvr>
                                      <p:to>
                                        <p:strVal val="visible"/>
                                      </p:to>
                                    </p:set>
                                    <p:animEffect transition="in" filter="fade">
                                      <p:cBhvr>
                                        <p:cTn id="26" dur="1000"/>
                                        <p:tgtEl>
                                          <p:spTgt spid="24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36"/>
                                        </p:tgtEl>
                                        <p:attrNameLst>
                                          <p:attrName>style.visibility</p:attrName>
                                        </p:attrNameLst>
                                      </p:cBhvr>
                                      <p:to>
                                        <p:strVal val="visible"/>
                                      </p:to>
                                    </p:set>
                                    <p:animEffect transition="in" filter="fade">
                                      <p:cBhvr>
                                        <p:cTn id="31" dur="1000"/>
                                        <p:tgtEl>
                                          <p:spTgt spid="23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37"/>
                                        </p:tgtEl>
                                        <p:attrNameLst>
                                          <p:attrName>style.visibility</p:attrName>
                                        </p:attrNameLst>
                                      </p:cBhvr>
                                      <p:to>
                                        <p:strVal val="visible"/>
                                      </p:to>
                                    </p:set>
                                    <p:animEffect transition="in" filter="fade">
                                      <p:cBhvr>
                                        <p:cTn id="36" dur="1000"/>
                                        <p:tgtEl>
                                          <p:spTgt spid="23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246"/>
                                        </p:tgtEl>
                                        <p:attrNameLst>
                                          <p:attrName>style.visibility</p:attrName>
                                        </p:attrNameLst>
                                      </p:cBhvr>
                                      <p:to>
                                        <p:strVal val="visible"/>
                                      </p:to>
                                    </p:set>
                                    <p:animEffect transition="in" filter="fade">
                                      <p:cBhvr>
                                        <p:cTn id="41" dur="1000"/>
                                        <p:tgtEl>
                                          <p:spTgt spid="24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224"/>
                                        </p:tgtEl>
                                        <p:attrNameLst>
                                          <p:attrName>style.visibility</p:attrName>
                                        </p:attrNameLst>
                                      </p:cBhvr>
                                      <p:to>
                                        <p:strVal val="visible"/>
                                      </p:to>
                                    </p:set>
                                    <p:animEffect transition="in" filter="fade">
                                      <p:cBhvr>
                                        <p:cTn id="46" dur="1000"/>
                                        <p:tgtEl>
                                          <p:spTgt spid="22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28"/>
                                        </p:tgtEl>
                                        <p:attrNameLst>
                                          <p:attrName>style.visibility</p:attrName>
                                        </p:attrNameLst>
                                      </p:cBhvr>
                                      <p:to>
                                        <p:strVal val="visible"/>
                                      </p:to>
                                    </p:set>
                                    <p:animEffect transition="in" filter="fade">
                                      <p:cBhvr>
                                        <p:cTn id="51" dur="1000"/>
                                        <p:tgtEl>
                                          <p:spTgt spid="22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244"/>
                                        </p:tgtEl>
                                        <p:attrNameLst>
                                          <p:attrName>style.visibility</p:attrName>
                                        </p:attrNameLst>
                                      </p:cBhvr>
                                      <p:to>
                                        <p:strVal val="visible"/>
                                      </p:to>
                                    </p:set>
                                    <p:animEffect transition="in" filter="fade">
                                      <p:cBhvr>
                                        <p:cTn id="56" dur="1000"/>
                                        <p:tgtEl>
                                          <p:spTgt spid="244"/>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232"/>
                                        </p:tgtEl>
                                        <p:attrNameLst>
                                          <p:attrName>style.visibility</p:attrName>
                                        </p:attrNameLst>
                                      </p:cBhvr>
                                      <p:to>
                                        <p:strVal val="visible"/>
                                      </p:to>
                                    </p:set>
                                    <p:animEffect transition="in" filter="fade">
                                      <p:cBhvr>
                                        <p:cTn id="61" dur="1000"/>
                                        <p:tgtEl>
                                          <p:spTgt spid="232"/>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223"/>
                                        </p:tgtEl>
                                        <p:attrNameLst>
                                          <p:attrName>style.visibility</p:attrName>
                                        </p:attrNameLst>
                                      </p:cBhvr>
                                      <p:to>
                                        <p:strVal val="visible"/>
                                      </p:to>
                                    </p:set>
                                    <p:animEffect transition="in" filter="fade">
                                      <p:cBhvr>
                                        <p:cTn id="66" dur="1000"/>
                                        <p:tgtEl>
                                          <p:spTgt spid="223"/>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245"/>
                                        </p:tgtEl>
                                        <p:attrNameLst>
                                          <p:attrName>style.visibility</p:attrName>
                                        </p:attrNameLst>
                                      </p:cBhvr>
                                      <p:to>
                                        <p:strVal val="visible"/>
                                      </p:to>
                                    </p:set>
                                    <p:animEffect transition="in" filter="fade">
                                      <p:cBhvr>
                                        <p:cTn id="71" dur="1000"/>
                                        <p:tgtEl>
                                          <p:spTgt spid="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250"/>
        <p:cNvGrpSpPr/>
        <p:nvPr/>
      </p:nvGrpSpPr>
      <p:grpSpPr>
        <a:xfrm>
          <a:off x="0" y="0"/>
          <a:ext cx="0" cy="0"/>
          <a:chOff x="0" y="0"/>
          <a:chExt cx="0" cy="0"/>
        </a:xfrm>
      </p:grpSpPr>
      <p:sp>
        <p:nvSpPr>
          <p:cNvPr id="251" name="Google Shape;251;p19"/>
          <p:cNvSpPr txBox="1"/>
          <p:nvPr/>
        </p:nvSpPr>
        <p:spPr>
          <a:xfrm>
            <a:off x="304800" y="5308600"/>
            <a:ext cx="533400" cy="406400"/>
          </a:xfrm>
          <a:prstGeom prst="rect">
            <a:avLst/>
          </a:prstGeom>
          <a:noFill/>
          <a:ln w="9525" cap="flat" cmpd="sng">
            <a:solidFill>
              <a:srgbClr val="0000FF"/>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?2 </a:t>
            </a:r>
            <a:endParaRPr/>
          </a:p>
        </p:txBody>
      </p:sp>
      <p:sp>
        <p:nvSpPr>
          <p:cNvPr id="252" name="Google Shape;252;p19"/>
          <p:cNvSpPr txBox="1"/>
          <p:nvPr/>
        </p:nvSpPr>
        <p:spPr>
          <a:xfrm>
            <a:off x="685800" y="574675"/>
            <a:ext cx="8001000" cy="7016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i="1">
                <a:solidFill>
                  <a:schemeClr val="dk1"/>
                </a:solidFill>
                <a:latin typeface="Times New Roman"/>
                <a:ea typeface="Times New Roman"/>
                <a:cs typeface="Times New Roman"/>
                <a:sym typeface="Times New Roman"/>
              </a:rPr>
              <a:t>Trong các tứ giác sau, tứ giác nào là hình chữ nhật? Dựa vào dấu hiệu nhận biết nào?</a:t>
            </a:r>
            <a:endParaRPr/>
          </a:p>
        </p:txBody>
      </p:sp>
      <p:grpSp>
        <p:nvGrpSpPr>
          <p:cNvPr id="253" name="Google Shape;253;p19"/>
          <p:cNvGrpSpPr/>
          <p:nvPr/>
        </p:nvGrpSpPr>
        <p:grpSpPr>
          <a:xfrm>
            <a:off x="841139" y="936981"/>
            <a:ext cx="2592786" cy="2210676"/>
            <a:chOff x="530" y="590"/>
            <a:chExt cx="1633" cy="1393"/>
          </a:xfrm>
        </p:grpSpPr>
        <p:sp>
          <p:nvSpPr>
            <p:cNvPr id="254" name="Google Shape;254;p19"/>
            <p:cNvSpPr/>
            <p:nvPr/>
          </p:nvSpPr>
          <p:spPr>
            <a:xfrm rot="617304">
              <a:off x="622" y="707"/>
              <a:ext cx="1412" cy="115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55" name="Google Shape;255;p19"/>
            <p:cNvSpPr/>
            <p:nvPr/>
          </p:nvSpPr>
          <p:spPr>
            <a:xfrm rot="617304">
              <a:off x="871" y="847"/>
              <a:ext cx="1287" cy="17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0000FF"/>
                  </a:solidFill>
                  <a:latin typeface="Times New Roman"/>
                  <a:ea typeface="Times New Roman"/>
                  <a:cs typeface="Times New Roman"/>
                  <a:sym typeface="Times New Roman"/>
                </a:rPr>
                <a:t> E                              F</a:t>
              </a:r>
              <a:endParaRPr sz="2000">
                <a:solidFill>
                  <a:schemeClr val="dk1"/>
                </a:solidFill>
                <a:latin typeface="Times New Roman"/>
                <a:ea typeface="Times New Roman"/>
                <a:cs typeface="Times New Roman"/>
                <a:sym typeface="Times New Roman"/>
              </a:endParaRPr>
            </a:p>
          </p:txBody>
        </p:sp>
        <p:sp>
          <p:nvSpPr>
            <p:cNvPr id="256" name="Google Shape;256;p19"/>
            <p:cNvSpPr/>
            <p:nvPr/>
          </p:nvSpPr>
          <p:spPr>
            <a:xfrm rot="617304">
              <a:off x="739" y="1691"/>
              <a:ext cx="1290" cy="17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0000FF"/>
                  </a:solidFill>
                  <a:latin typeface="Times New Roman"/>
                  <a:ea typeface="Times New Roman"/>
                  <a:cs typeface="Times New Roman"/>
                  <a:sym typeface="Times New Roman"/>
                </a:rPr>
                <a:t>G                              H</a:t>
              </a:r>
              <a:endParaRPr sz="2000">
                <a:solidFill>
                  <a:schemeClr val="dk1"/>
                </a:solidFill>
                <a:latin typeface="Times New Roman"/>
                <a:ea typeface="Times New Roman"/>
                <a:cs typeface="Times New Roman"/>
                <a:sym typeface="Times New Roman"/>
              </a:endParaRPr>
            </a:p>
          </p:txBody>
        </p:sp>
        <p:sp>
          <p:nvSpPr>
            <p:cNvPr id="257" name="Google Shape;257;p19"/>
            <p:cNvSpPr/>
            <p:nvPr/>
          </p:nvSpPr>
          <p:spPr>
            <a:xfrm rot="617304">
              <a:off x="910" y="961"/>
              <a:ext cx="13" cy="13"/>
            </a:xfrm>
            <a:prstGeom prst="rect">
              <a:avLst/>
            </a:prstGeom>
            <a:solidFill>
              <a:srgbClr val="FF0000"/>
            </a:solidFill>
            <a:ln w="11100" cap="flat" cmpd="sng">
              <a:solidFill>
                <a:srgbClr val="FF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58" name="Google Shape;258;p19"/>
            <p:cNvSpPr/>
            <p:nvPr/>
          </p:nvSpPr>
          <p:spPr>
            <a:xfrm rot="617304">
              <a:off x="2039" y="1166"/>
              <a:ext cx="13" cy="13"/>
            </a:xfrm>
            <a:prstGeom prst="rect">
              <a:avLst/>
            </a:prstGeom>
            <a:solidFill>
              <a:srgbClr val="FF0000"/>
            </a:solidFill>
            <a:ln w="11100" cap="flat" cmpd="sng">
              <a:solidFill>
                <a:srgbClr val="FF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59" name="Google Shape;259;p19"/>
            <p:cNvSpPr/>
            <p:nvPr/>
          </p:nvSpPr>
          <p:spPr>
            <a:xfrm rot="617304">
              <a:off x="1932" y="1756"/>
              <a:ext cx="13" cy="13"/>
            </a:xfrm>
            <a:prstGeom prst="rect">
              <a:avLst/>
            </a:prstGeom>
            <a:solidFill>
              <a:srgbClr val="FF0000"/>
            </a:solidFill>
            <a:ln w="11100" cap="flat" cmpd="sng">
              <a:solidFill>
                <a:srgbClr val="FF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60" name="Google Shape;260;p19"/>
            <p:cNvSpPr/>
            <p:nvPr/>
          </p:nvSpPr>
          <p:spPr>
            <a:xfrm rot="617304">
              <a:off x="803" y="1552"/>
              <a:ext cx="13" cy="13"/>
            </a:xfrm>
            <a:prstGeom prst="rect">
              <a:avLst/>
            </a:prstGeom>
            <a:solidFill>
              <a:srgbClr val="FF0000"/>
            </a:solidFill>
            <a:ln w="11100" cap="flat" cmpd="sng">
              <a:solidFill>
                <a:srgbClr val="FF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61" name="Google Shape;261;p19"/>
            <p:cNvSpPr/>
            <p:nvPr/>
          </p:nvSpPr>
          <p:spPr>
            <a:xfrm rot="617304">
              <a:off x="853" y="1066"/>
              <a:ext cx="1148" cy="599"/>
            </a:xfrm>
            <a:custGeom>
              <a:avLst/>
              <a:gdLst/>
              <a:ahLst/>
              <a:cxnLst/>
              <a:rect l="l" t="t" r="r" b="b"/>
              <a:pathLst>
                <a:path w="169" h="90" extrusionOk="0">
                  <a:moveTo>
                    <a:pt x="0" y="0"/>
                  </a:moveTo>
                  <a:lnTo>
                    <a:pt x="169" y="0"/>
                  </a:lnTo>
                  <a:lnTo>
                    <a:pt x="169" y="90"/>
                  </a:lnTo>
                  <a:lnTo>
                    <a:pt x="0" y="90"/>
                  </a:lnTo>
                  <a:lnTo>
                    <a:pt x="0" y="0"/>
                  </a:lnTo>
                  <a:lnTo>
                    <a:pt x="169" y="90"/>
                  </a:lnTo>
                </a:path>
              </a:pathLst>
            </a:custGeom>
            <a:noFill/>
            <a:ln w="11100" cap="flat" cmpd="sng">
              <a:solidFill>
                <a:srgbClr val="0000FF"/>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262" name="Google Shape;262;p19"/>
            <p:cNvCxnSpPr/>
            <p:nvPr/>
          </p:nvCxnSpPr>
          <p:spPr>
            <a:xfrm rot="617304" flipH="1">
              <a:off x="853" y="1066"/>
              <a:ext cx="1148" cy="599"/>
            </a:xfrm>
            <a:prstGeom prst="straightConnector1">
              <a:avLst/>
            </a:prstGeom>
            <a:noFill/>
            <a:ln w="11100" cap="flat" cmpd="sng">
              <a:solidFill>
                <a:srgbClr val="0000FF"/>
              </a:solidFill>
              <a:prstDash val="solid"/>
              <a:round/>
              <a:headEnd type="none" w="med" len="med"/>
              <a:tailEnd type="none" w="med" len="med"/>
            </a:ln>
          </p:spPr>
        </p:cxnSp>
        <p:sp>
          <p:nvSpPr>
            <p:cNvPr id="263" name="Google Shape;263;p19"/>
            <p:cNvSpPr/>
            <p:nvPr/>
          </p:nvSpPr>
          <p:spPr>
            <a:xfrm rot="617304">
              <a:off x="1424" y="1359"/>
              <a:ext cx="13" cy="13"/>
            </a:xfrm>
            <a:prstGeom prst="rect">
              <a:avLst/>
            </a:prstGeom>
            <a:solidFill>
              <a:srgbClr val="FF0000"/>
            </a:solidFill>
            <a:ln w="11100" cap="flat" cmpd="sng">
              <a:solidFill>
                <a:srgbClr val="FF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264" name="Google Shape;264;p19"/>
            <p:cNvCxnSpPr/>
            <p:nvPr/>
          </p:nvCxnSpPr>
          <p:spPr>
            <a:xfrm rot="617304" flipH="1">
              <a:off x="1447" y="1119"/>
              <a:ext cx="577" cy="299"/>
            </a:xfrm>
            <a:prstGeom prst="straightConnector1">
              <a:avLst/>
            </a:prstGeom>
            <a:noFill/>
            <a:ln w="11100" cap="flat" cmpd="sng">
              <a:solidFill>
                <a:srgbClr val="0000FF"/>
              </a:solidFill>
              <a:prstDash val="solid"/>
              <a:round/>
              <a:headEnd type="none" w="med" len="med"/>
              <a:tailEnd type="none" w="med" len="med"/>
            </a:ln>
          </p:spPr>
        </p:cxnSp>
        <p:cxnSp>
          <p:nvCxnSpPr>
            <p:cNvPr id="265" name="Google Shape;265;p19"/>
            <p:cNvCxnSpPr/>
            <p:nvPr/>
          </p:nvCxnSpPr>
          <p:spPr>
            <a:xfrm rot="617304">
              <a:off x="1716" y="1251"/>
              <a:ext cx="21" cy="53"/>
            </a:xfrm>
            <a:prstGeom prst="straightConnector1">
              <a:avLst/>
            </a:prstGeom>
            <a:noFill/>
            <a:ln w="11100" cap="flat" cmpd="sng">
              <a:solidFill>
                <a:srgbClr val="000000"/>
              </a:solidFill>
              <a:prstDash val="solid"/>
              <a:round/>
              <a:headEnd type="none" w="med" len="med"/>
              <a:tailEnd type="none" w="med" len="med"/>
            </a:ln>
          </p:spPr>
        </p:cxnSp>
        <p:cxnSp>
          <p:nvCxnSpPr>
            <p:cNvPr id="266" name="Google Shape;266;p19"/>
            <p:cNvCxnSpPr/>
            <p:nvPr/>
          </p:nvCxnSpPr>
          <p:spPr>
            <a:xfrm rot="617304">
              <a:off x="1738" y="1248"/>
              <a:ext cx="20" cy="54"/>
            </a:xfrm>
            <a:prstGeom prst="straightConnector1">
              <a:avLst/>
            </a:prstGeom>
            <a:noFill/>
            <a:ln w="11100" cap="flat" cmpd="sng">
              <a:solidFill>
                <a:srgbClr val="000000"/>
              </a:solidFill>
              <a:prstDash val="solid"/>
              <a:round/>
              <a:headEnd type="none" w="med" len="med"/>
              <a:tailEnd type="none" w="med" len="med"/>
            </a:ln>
          </p:spPr>
        </p:cxnSp>
        <p:cxnSp>
          <p:nvCxnSpPr>
            <p:cNvPr id="267" name="Google Shape;267;p19"/>
            <p:cNvCxnSpPr/>
            <p:nvPr/>
          </p:nvCxnSpPr>
          <p:spPr>
            <a:xfrm rot="-10182696">
              <a:off x="885" y="1017"/>
              <a:ext cx="571" cy="299"/>
            </a:xfrm>
            <a:prstGeom prst="straightConnector1">
              <a:avLst/>
            </a:prstGeom>
            <a:noFill/>
            <a:ln w="11100" cap="flat" cmpd="sng">
              <a:solidFill>
                <a:srgbClr val="0000FF"/>
              </a:solidFill>
              <a:prstDash val="solid"/>
              <a:round/>
              <a:headEnd type="none" w="med" len="med"/>
              <a:tailEnd type="none" w="med" len="med"/>
            </a:ln>
          </p:spPr>
        </p:cxnSp>
        <p:cxnSp>
          <p:nvCxnSpPr>
            <p:cNvPr id="268" name="Google Shape;268;p19"/>
            <p:cNvCxnSpPr/>
            <p:nvPr/>
          </p:nvCxnSpPr>
          <p:spPr>
            <a:xfrm rot="617304" flipH="1">
              <a:off x="1149" y="1141"/>
              <a:ext cx="21" cy="54"/>
            </a:xfrm>
            <a:prstGeom prst="straightConnector1">
              <a:avLst/>
            </a:prstGeom>
            <a:noFill/>
            <a:ln w="11100" cap="flat" cmpd="sng">
              <a:solidFill>
                <a:srgbClr val="000000"/>
              </a:solidFill>
              <a:prstDash val="solid"/>
              <a:round/>
              <a:headEnd type="none" w="med" len="med"/>
              <a:tailEnd type="none" w="med" len="med"/>
            </a:ln>
          </p:spPr>
        </p:cxnSp>
        <p:cxnSp>
          <p:nvCxnSpPr>
            <p:cNvPr id="269" name="Google Shape;269;p19"/>
            <p:cNvCxnSpPr/>
            <p:nvPr/>
          </p:nvCxnSpPr>
          <p:spPr>
            <a:xfrm rot="617304" flipH="1">
              <a:off x="1169" y="1151"/>
              <a:ext cx="20" cy="53"/>
            </a:xfrm>
            <a:prstGeom prst="straightConnector1">
              <a:avLst/>
            </a:prstGeom>
            <a:noFill/>
            <a:ln w="11100" cap="flat" cmpd="sng">
              <a:solidFill>
                <a:srgbClr val="000000"/>
              </a:solidFill>
              <a:prstDash val="solid"/>
              <a:round/>
              <a:headEnd type="none" w="med" len="med"/>
              <a:tailEnd type="none" w="med" len="med"/>
            </a:ln>
          </p:spPr>
        </p:cxnSp>
        <p:cxnSp>
          <p:nvCxnSpPr>
            <p:cNvPr id="270" name="Google Shape;270;p19"/>
            <p:cNvCxnSpPr/>
            <p:nvPr/>
          </p:nvCxnSpPr>
          <p:spPr>
            <a:xfrm rot="617304" flipH="1">
              <a:off x="831" y="1311"/>
              <a:ext cx="571" cy="300"/>
            </a:xfrm>
            <a:prstGeom prst="straightConnector1">
              <a:avLst/>
            </a:prstGeom>
            <a:noFill/>
            <a:ln w="11100" cap="flat" cmpd="sng">
              <a:solidFill>
                <a:srgbClr val="0000FF"/>
              </a:solidFill>
              <a:prstDash val="solid"/>
              <a:round/>
              <a:headEnd type="none" w="med" len="med"/>
              <a:tailEnd type="none" w="med" len="med"/>
            </a:ln>
          </p:spPr>
        </p:cxnSp>
        <p:cxnSp>
          <p:nvCxnSpPr>
            <p:cNvPr id="271" name="Google Shape;271;p19"/>
            <p:cNvCxnSpPr/>
            <p:nvPr/>
          </p:nvCxnSpPr>
          <p:spPr>
            <a:xfrm rot="617304">
              <a:off x="1109" y="1445"/>
              <a:ext cx="20" cy="46"/>
            </a:xfrm>
            <a:prstGeom prst="straightConnector1">
              <a:avLst/>
            </a:prstGeom>
            <a:noFill/>
            <a:ln w="11100" cap="flat" cmpd="sng">
              <a:solidFill>
                <a:srgbClr val="000000"/>
              </a:solidFill>
              <a:prstDash val="solid"/>
              <a:round/>
              <a:headEnd type="none" w="med" len="med"/>
              <a:tailEnd type="none" w="med" len="med"/>
            </a:ln>
          </p:spPr>
        </p:cxnSp>
        <p:cxnSp>
          <p:nvCxnSpPr>
            <p:cNvPr id="272" name="Google Shape;272;p19"/>
            <p:cNvCxnSpPr/>
            <p:nvPr/>
          </p:nvCxnSpPr>
          <p:spPr>
            <a:xfrm rot="617304">
              <a:off x="1393" y="1413"/>
              <a:ext cx="577" cy="300"/>
            </a:xfrm>
            <a:prstGeom prst="straightConnector1">
              <a:avLst/>
            </a:prstGeom>
            <a:noFill/>
            <a:ln w="11100" cap="flat" cmpd="sng">
              <a:solidFill>
                <a:srgbClr val="0000FF"/>
              </a:solidFill>
              <a:prstDash val="solid"/>
              <a:round/>
              <a:headEnd type="none" w="med" len="med"/>
              <a:tailEnd type="none" w="med" len="med"/>
            </a:ln>
          </p:spPr>
        </p:cxnSp>
        <p:cxnSp>
          <p:nvCxnSpPr>
            <p:cNvPr id="273" name="Google Shape;273;p19"/>
            <p:cNvCxnSpPr/>
            <p:nvPr/>
          </p:nvCxnSpPr>
          <p:spPr>
            <a:xfrm rot="-10182696" flipH="1">
              <a:off x="1679" y="1535"/>
              <a:ext cx="20" cy="47"/>
            </a:xfrm>
            <a:prstGeom prst="straightConnector1">
              <a:avLst/>
            </a:prstGeom>
            <a:noFill/>
            <a:ln w="11100" cap="flat" cmpd="sng">
              <a:solidFill>
                <a:srgbClr val="000000"/>
              </a:solidFill>
              <a:prstDash val="solid"/>
              <a:round/>
              <a:headEnd type="none" w="med" len="med"/>
              <a:tailEnd type="none" w="med" len="med"/>
            </a:ln>
          </p:spPr>
        </p:cxnSp>
        <p:cxnSp>
          <p:nvCxnSpPr>
            <p:cNvPr id="274" name="Google Shape;274;p19"/>
            <p:cNvCxnSpPr/>
            <p:nvPr/>
          </p:nvCxnSpPr>
          <p:spPr>
            <a:xfrm rot="617304">
              <a:off x="983" y="981"/>
              <a:ext cx="1" cy="73"/>
            </a:xfrm>
            <a:prstGeom prst="straightConnector1">
              <a:avLst/>
            </a:prstGeom>
            <a:noFill/>
            <a:ln w="11100" cap="flat" cmpd="sng">
              <a:solidFill>
                <a:srgbClr val="000000"/>
              </a:solidFill>
              <a:prstDash val="solid"/>
              <a:round/>
              <a:headEnd type="none" w="med" len="med"/>
              <a:tailEnd type="none" w="med" len="med"/>
            </a:ln>
          </p:spPr>
        </p:cxnSp>
        <p:cxnSp>
          <p:nvCxnSpPr>
            <p:cNvPr id="275" name="Google Shape;275;p19"/>
            <p:cNvCxnSpPr/>
            <p:nvPr/>
          </p:nvCxnSpPr>
          <p:spPr>
            <a:xfrm rot="617304">
              <a:off x="902" y="1047"/>
              <a:ext cx="75" cy="1"/>
            </a:xfrm>
            <a:prstGeom prst="straightConnector1">
              <a:avLst/>
            </a:prstGeom>
            <a:noFill/>
            <a:ln w="11100" cap="flat" cmpd="sng">
              <a:solidFill>
                <a:srgbClr val="000000"/>
              </a:solidFill>
              <a:prstDash val="solid"/>
              <a:round/>
              <a:headEnd type="none" w="med" len="med"/>
              <a:tailEnd type="none" w="med" len="med"/>
            </a:ln>
          </p:spPr>
        </p:cxnSp>
        <p:sp>
          <p:nvSpPr>
            <p:cNvPr id="276" name="Google Shape;276;p19"/>
            <p:cNvSpPr/>
            <p:nvPr/>
          </p:nvSpPr>
          <p:spPr>
            <a:xfrm rot="617304">
              <a:off x="1891" y="1159"/>
              <a:ext cx="150" cy="68"/>
            </a:xfrm>
            <a:custGeom>
              <a:avLst/>
              <a:gdLst/>
              <a:ahLst/>
              <a:cxnLst/>
              <a:rect l="l" t="t" r="r" b="b"/>
              <a:pathLst>
                <a:path w="21600" h="9997" fill="none" extrusionOk="0">
                  <a:moveTo>
                    <a:pt x="2452" y="9997"/>
                  </a:moveTo>
                  <a:cubicBezTo>
                    <a:pt x="841" y="6911"/>
                    <a:pt x="0" y="3481"/>
                    <a:pt x="0" y="0"/>
                  </a:cubicBezTo>
                </a:path>
                <a:path w="21600" h="9997" extrusionOk="0">
                  <a:moveTo>
                    <a:pt x="2452" y="9997"/>
                  </a:moveTo>
                  <a:cubicBezTo>
                    <a:pt x="841" y="6911"/>
                    <a:pt x="0" y="3481"/>
                    <a:pt x="0" y="0"/>
                  </a:cubicBezTo>
                  <a:lnTo>
                    <a:pt x="21600" y="0"/>
                  </a:lnTo>
                  <a:lnTo>
                    <a:pt x="2452" y="9997"/>
                  </a:lnTo>
                  <a:close/>
                </a:path>
              </a:pathLst>
            </a:custGeom>
            <a:noFill/>
            <a:ln w="11100"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77" name="Google Shape;277;p19"/>
            <p:cNvSpPr/>
            <p:nvPr/>
          </p:nvSpPr>
          <p:spPr>
            <a:xfrm rot="617304">
              <a:off x="815" y="1504"/>
              <a:ext cx="149" cy="69"/>
            </a:xfrm>
            <a:custGeom>
              <a:avLst/>
              <a:gdLst/>
              <a:ahLst/>
              <a:cxnLst/>
              <a:rect l="l" t="t" r="r" b="b"/>
              <a:pathLst>
                <a:path w="21599" h="10177" fill="none" extrusionOk="0">
                  <a:moveTo>
                    <a:pt x="19052" y="-1"/>
                  </a:moveTo>
                  <a:cubicBezTo>
                    <a:pt x="20701" y="3087"/>
                    <a:pt x="21575" y="6528"/>
                    <a:pt x="21599" y="10028"/>
                  </a:cubicBezTo>
                </a:path>
                <a:path w="21599" h="10177" extrusionOk="0">
                  <a:moveTo>
                    <a:pt x="19052" y="-1"/>
                  </a:moveTo>
                  <a:cubicBezTo>
                    <a:pt x="20701" y="3087"/>
                    <a:pt x="21575" y="6528"/>
                    <a:pt x="21599" y="10028"/>
                  </a:cubicBezTo>
                  <a:lnTo>
                    <a:pt x="0" y="10177"/>
                  </a:lnTo>
                  <a:lnTo>
                    <a:pt x="19052" y="-1"/>
                  </a:lnTo>
                  <a:close/>
                </a:path>
              </a:pathLst>
            </a:custGeom>
            <a:noFill/>
            <a:ln w="11100"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78" name="Google Shape;278;p19"/>
            <p:cNvSpPr txBox="1"/>
            <p:nvPr/>
          </p:nvSpPr>
          <p:spPr>
            <a:xfrm>
              <a:off x="960" y="1667"/>
              <a:ext cx="624"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Hình 1</a:t>
              </a:r>
              <a:endParaRPr/>
            </a:p>
          </p:txBody>
        </p:sp>
      </p:grpSp>
      <p:grpSp>
        <p:nvGrpSpPr>
          <p:cNvPr id="279" name="Google Shape;279;p19"/>
          <p:cNvGrpSpPr/>
          <p:nvPr/>
        </p:nvGrpSpPr>
        <p:grpSpPr>
          <a:xfrm>
            <a:off x="3262557" y="902972"/>
            <a:ext cx="2650636" cy="2215194"/>
            <a:chOff x="2151" y="425"/>
            <a:chExt cx="1670" cy="1395"/>
          </a:xfrm>
        </p:grpSpPr>
        <p:pic>
          <p:nvPicPr>
            <p:cNvPr id="280" name="Google Shape;280;p19"/>
            <p:cNvPicPr preferRelativeResize="0"/>
            <p:nvPr/>
          </p:nvPicPr>
          <p:blipFill rotWithShape="1">
            <a:blip r:embed="rId3">
              <a:alphaModFix/>
            </a:blip>
            <a:srcRect/>
            <a:stretch/>
          </p:blipFill>
          <p:spPr>
            <a:xfrm rot="-785798">
              <a:off x="2256" y="576"/>
              <a:ext cx="1460" cy="1093"/>
            </a:xfrm>
            <a:prstGeom prst="rect">
              <a:avLst/>
            </a:prstGeom>
            <a:noFill/>
            <a:ln>
              <a:noFill/>
            </a:ln>
          </p:spPr>
        </p:pic>
        <p:sp>
          <p:nvSpPr>
            <p:cNvPr id="281" name="Google Shape;281;p19"/>
            <p:cNvSpPr txBox="1"/>
            <p:nvPr/>
          </p:nvSpPr>
          <p:spPr>
            <a:xfrm>
              <a:off x="2928" y="1536"/>
              <a:ext cx="624"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Hình 2</a:t>
              </a:r>
              <a:endParaRPr/>
            </a:p>
          </p:txBody>
        </p:sp>
      </p:grpSp>
      <p:grpSp>
        <p:nvGrpSpPr>
          <p:cNvPr id="282" name="Google Shape;282;p19"/>
          <p:cNvGrpSpPr/>
          <p:nvPr/>
        </p:nvGrpSpPr>
        <p:grpSpPr>
          <a:xfrm>
            <a:off x="6096000" y="838200"/>
            <a:ext cx="2108200" cy="1768475"/>
            <a:chOff x="3840" y="528"/>
            <a:chExt cx="1328" cy="1114"/>
          </a:xfrm>
        </p:grpSpPr>
        <p:pic>
          <p:nvPicPr>
            <p:cNvPr id="283" name="Google Shape;283;p19"/>
            <p:cNvPicPr preferRelativeResize="0"/>
            <p:nvPr/>
          </p:nvPicPr>
          <p:blipFill rotWithShape="1">
            <a:blip r:embed="rId4">
              <a:alphaModFix/>
            </a:blip>
            <a:srcRect/>
            <a:stretch/>
          </p:blipFill>
          <p:spPr>
            <a:xfrm>
              <a:off x="3840" y="528"/>
              <a:ext cx="1328" cy="981"/>
            </a:xfrm>
            <a:prstGeom prst="rect">
              <a:avLst/>
            </a:prstGeom>
            <a:noFill/>
            <a:ln>
              <a:noFill/>
            </a:ln>
          </p:spPr>
        </p:pic>
        <p:sp>
          <p:nvSpPr>
            <p:cNvPr id="284" name="Google Shape;284;p19"/>
            <p:cNvSpPr txBox="1"/>
            <p:nvPr/>
          </p:nvSpPr>
          <p:spPr>
            <a:xfrm>
              <a:off x="4272" y="1392"/>
              <a:ext cx="624"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Hình 3</a:t>
              </a:r>
              <a:endParaRPr/>
            </a:p>
          </p:txBody>
        </p:sp>
      </p:grpSp>
      <p:grpSp>
        <p:nvGrpSpPr>
          <p:cNvPr id="285" name="Google Shape;285;p19"/>
          <p:cNvGrpSpPr/>
          <p:nvPr/>
        </p:nvGrpSpPr>
        <p:grpSpPr>
          <a:xfrm>
            <a:off x="6742113" y="2590800"/>
            <a:ext cx="2401887" cy="1844675"/>
            <a:chOff x="3744" y="1536"/>
            <a:chExt cx="1513" cy="1162"/>
          </a:xfrm>
        </p:grpSpPr>
        <p:pic>
          <p:nvPicPr>
            <p:cNvPr id="286" name="Google Shape;286;p19"/>
            <p:cNvPicPr preferRelativeResize="0"/>
            <p:nvPr/>
          </p:nvPicPr>
          <p:blipFill rotWithShape="1">
            <a:blip r:embed="rId5">
              <a:alphaModFix/>
            </a:blip>
            <a:srcRect/>
            <a:stretch/>
          </p:blipFill>
          <p:spPr>
            <a:xfrm>
              <a:off x="3744" y="1536"/>
              <a:ext cx="1513" cy="1033"/>
            </a:xfrm>
            <a:prstGeom prst="rect">
              <a:avLst/>
            </a:prstGeom>
            <a:noFill/>
            <a:ln>
              <a:noFill/>
            </a:ln>
          </p:spPr>
        </p:pic>
        <p:sp>
          <p:nvSpPr>
            <p:cNvPr id="287" name="Google Shape;287;p19"/>
            <p:cNvSpPr txBox="1"/>
            <p:nvPr/>
          </p:nvSpPr>
          <p:spPr>
            <a:xfrm>
              <a:off x="4272" y="2448"/>
              <a:ext cx="624"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Hình 5</a:t>
              </a:r>
              <a:endParaRPr/>
            </a:p>
          </p:txBody>
        </p:sp>
      </p:grpSp>
      <p:grpSp>
        <p:nvGrpSpPr>
          <p:cNvPr id="288" name="Google Shape;288;p19"/>
          <p:cNvGrpSpPr/>
          <p:nvPr/>
        </p:nvGrpSpPr>
        <p:grpSpPr>
          <a:xfrm>
            <a:off x="4191000" y="2971800"/>
            <a:ext cx="2690813" cy="1825625"/>
            <a:chOff x="1011" y="1871"/>
            <a:chExt cx="1695" cy="1150"/>
          </a:xfrm>
        </p:grpSpPr>
        <p:sp>
          <p:nvSpPr>
            <p:cNvPr id="289" name="Google Shape;289;p19"/>
            <p:cNvSpPr txBox="1"/>
            <p:nvPr/>
          </p:nvSpPr>
          <p:spPr>
            <a:xfrm>
              <a:off x="1563" y="2771"/>
              <a:ext cx="624"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Hình 4</a:t>
              </a:r>
              <a:endParaRPr/>
            </a:p>
          </p:txBody>
        </p:sp>
        <p:sp>
          <p:nvSpPr>
            <p:cNvPr id="290" name="Google Shape;290;p19"/>
            <p:cNvSpPr/>
            <p:nvPr/>
          </p:nvSpPr>
          <p:spPr>
            <a:xfrm>
              <a:off x="1209" y="2078"/>
              <a:ext cx="1248" cy="624"/>
            </a:xfrm>
            <a:prstGeom prst="rect">
              <a:avLst/>
            </a:prstGeom>
            <a:noFill/>
            <a:ln w="9525"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91" name="Google Shape;291;p19"/>
            <p:cNvSpPr/>
            <p:nvPr/>
          </p:nvSpPr>
          <p:spPr>
            <a:xfrm>
              <a:off x="1209" y="2603"/>
              <a:ext cx="96" cy="96"/>
            </a:xfrm>
            <a:prstGeom prst="rect">
              <a:avLst/>
            </a:prstGeom>
            <a:noFill/>
            <a:ln w="9525"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92" name="Google Shape;292;p19"/>
            <p:cNvSpPr/>
            <p:nvPr/>
          </p:nvSpPr>
          <p:spPr>
            <a:xfrm>
              <a:off x="1202" y="2090"/>
              <a:ext cx="1246" cy="608"/>
            </a:xfrm>
            <a:custGeom>
              <a:avLst/>
              <a:gdLst/>
              <a:ahLst/>
              <a:cxnLst/>
              <a:rect l="l" t="t" r="r" b="b"/>
              <a:pathLst>
                <a:path w="1246" h="608" extrusionOk="0">
                  <a:moveTo>
                    <a:pt x="1246" y="0"/>
                  </a:moveTo>
                  <a:lnTo>
                    <a:pt x="0" y="608"/>
                  </a:lnTo>
                </a:path>
              </a:pathLst>
            </a:custGeom>
            <a:noFill/>
            <a:ln w="9525" cap="flat" cmpd="sng">
              <a:solidFill>
                <a:srgbClr val="0000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293" name="Google Shape;293;p19"/>
            <p:cNvSpPr/>
            <p:nvPr/>
          </p:nvSpPr>
          <p:spPr>
            <a:xfrm>
              <a:off x="1202" y="2076"/>
              <a:ext cx="1244" cy="613"/>
            </a:xfrm>
            <a:custGeom>
              <a:avLst/>
              <a:gdLst/>
              <a:ahLst/>
              <a:cxnLst/>
              <a:rect l="l" t="t" r="r" b="b"/>
              <a:pathLst>
                <a:path w="1244" h="613" extrusionOk="0">
                  <a:moveTo>
                    <a:pt x="0" y="0"/>
                  </a:moveTo>
                  <a:lnTo>
                    <a:pt x="1244" y="613"/>
                  </a:lnTo>
                </a:path>
              </a:pathLst>
            </a:custGeom>
            <a:noFill/>
            <a:ln w="9525" cap="flat" cmpd="sng">
              <a:solidFill>
                <a:srgbClr val="0000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cxnSp>
          <p:nvCxnSpPr>
            <p:cNvPr id="294" name="Google Shape;294;p19"/>
            <p:cNvCxnSpPr/>
            <p:nvPr/>
          </p:nvCxnSpPr>
          <p:spPr>
            <a:xfrm>
              <a:off x="2064" y="2243"/>
              <a:ext cx="48" cy="48"/>
            </a:xfrm>
            <a:prstGeom prst="straightConnector1">
              <a:avLst/>
            </a:prstGeom>
            <a:noFill/>
            <a:ln w="38100" cap="flat" cmpd="dbl">
              <a:solidFill>
                <a:schemeClr val="dk1"/>
              </a:solidFill>
              <a:prstDash val="solid"/>
              <a:round/>
              <a:headEnd type="none" w="med" len="med"/>
              <a:tailEnd type="none" w="med" len="med"/>
            </a:ln>
          </p:spPr>
        </p:cxnSp>
        <p:cxnSp>
          <p:nvCxnSpPr>
            <p:cNvPr id="295" name="Google Shape;295;p19"/>
            <p:cNvCxnSpPr/>
            <p:nvPr/>
          </p:nvCxnSpPr>
          <p:spPr>
            <a:xfrm>
              <a:off x="1536" y="2501"/>
              <a:ext cx="48" cy="48"/>
            </a:xfrm>
            <a:prstGeom prst="straightConnector1">
              <a:avLst/>
            </a:prstGeom>
            <a:noFill/>
            <a:ln w="9525" cap="flat" cmpd="sng">
              <a:solidFill>
                <a:schemeClr val="dk1"/>
              </a:solidFill>
              <a:prstDash val="solid"/>
              <a:round/>
              <a:headEnd type="none" w="med" len="med"/>
              <a:tailEnd type="none" w="med" len="med"/>
            </a:ln>
          </p:spPr>
        </p:cxnSp>
        <p:sp>
          <p:nvSpPr>
            <p:cNvPr id="296" name="Google Shape;296;p19"/>
            <p:cNvSpPr txBox="1"/>
            <p:nvPr/>
          </p:nvSpPr>
          <p:spPr>
            <a:xfrm>
              <a:off x="1056" y="1871"/>
              <a:ext cx="28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E</a:t>
              </a:r>
              <a:endParaRPr/>
            </a:p>
          </p:txBody>
        </p:sp>
        <p:sp>
          <p:nvSpPr>
            <p:cNvPr id="297" name="Google Shape;297;p19"/>
            <p:cNvSpPr txBox="1"/>
            <p:nvPr/>
          </p:nvSpPr>
          <p:spPr>
            <a:xfrm>
              <a:off x="2406" y="1907"/>
              <a:ext cx="28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F</a:t>
              </a:r>
              <a:endParaRPr/>
            </a:p>
          </p:txBody>
        </p:sp>
        <p:sp>
          <p:nvSpPr>
            <p:cNvPr id="298" name="Google Shape;298;p19"/>
            <p:cNvSpPr txBox="1"/>
            <p:nvPr/>
          </p:nvSpPr>
          <p:spPr>
            <a:xfrm>
              <a:off x="1011" y="2627"/>
              <a:ext cx="28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Q</a:t>
              </a:r>
              <a:endParaRPr/>
            </a:p>
          </p:txBody>
        </p:sp>
        <p:sp>
          <p:nvSpPr>
            <p:cNvPr id="299" name="Google Shape;299;p19"/>
            <p:cNvSpPr txBox="1"/>
            <p:nvPr/>
          </p:nvSpPr>
          <p:spPr>
            <a:xfrm>
              <a:off x="2418" y="2618"/>
              <a:ext cx="288" cy="2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0000FF"/>
                  </a:solidFill>
                  <a:latin typeface="Times New Roman"/>
                  <a:ea typeface="Times New Roman"/>
                  <a:cs typeface="Times New Roman"/>
                  <a:sym typeface="Times New Roman"/>
                </a:rPr>
                <a:t>P</a:t>
              </a:r>
              <a:endParaRPr/>
            </a:p>
          </p:txBody>
        </p:sp>
      </p:grpSp>
      <p:sp>
        <p:nvSpPr>
          <p:cNvPr id="300" name="Google Shape;300;p19"/>
          <p:cNvSpPr txBox="1"/>
          <p:nvPr/>
        </p:nvSpPr>
        <p:spPr>
          <a:xfrm>
            <a:off x="228600" y="3124200"/>
            <a:ext cx="2286000" cy="39687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u="sng">
                <a:solidFill>
                  <a:schemeClr val="dk1"/>
                </a:solidFill>
                <a:latin typeface="Times New Roman"/>
                <a:ea typeface="Times New Roman"/>
                <a:cs typeface="Times New Roman"/>
                <a:sym typeface="Times New Roman"/>
              </a:rPr>
              <a:t>Trả lời</a:t>
            </a:r>
            <a:endParaRPr/>
          </a:p>
        </p:txBody>
      </p:sp>
      <p:sp>
        <p:nvSpPr>
          <p:cNvPr id="301" name="Google Shape;301;p19"/>
          <p:cNvSpPr txBox="1"/>
          <p:nvPr/>
        </p:nvSpPr>
        <p:spPr>
          <a:xfrm>
            <a:off x="139700" y="3505200"/>
            <a:ext cx="3886200" cy="17684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CC0000"/>
                </a:solidFill>
                <a:latin typeface="Times New Roman"/>
                <a:ea typeface="Times New Roman"/>
                <a:cs typeface="Times New Roman"/>
                <a:sym typeface="Times New Roman"/>
              </a:rPr>
              <a:t>Hình 1. Hình chữ nhật (dấu hiệu 2)</a:t>
            </a:r>
            <a:endParaRPr/>
          </a:p>
          <a:p>
            <a:pPr marL="0" marR="0" lvl="0" indent="0" algn="l" rtl="0">
              <a:spcBef>
                <a:spcPts val="1000"/>
              </a:spcBef>
              <a:spcAft>
                <a:spcPts val="0"/>
              </a:spcAft>
              <a:buNone/>
            </a:pPr>
            <a:r>
              <a:rPr lang="en-US" sz="2000">
                <a:solidFill>
                  <a:srgbClr val="CC0000"/>
                </a:solidFill>
                <a:latin typeface="Times New Roman"/>
                <a:ea typeface="Times New Roman"/>
                <a:cs typeface="Times New Roman"/>
                <a:sym typeface="Times New Roman"/>
              </a:rPr>
              <a:t>Hình 2. Hình chữ nhật (dấu hiệu 4)</a:t>
            </a:r>
            <a:endParaRPr/>
          </a:p>
          <a:p>
            <a:pPr marL="0" marR="0" lvl="0" indent="0" algn="l" rtl="0">
              <a:spcBef>
                <a:spcPts val="1000"/>
              </a:spcBef>
              <a:spcAft>
                <a:spcPts val="0"/>
              </a:spcAft>
              <a:buNone/>
            </a:pPr>
            <a:r>
              <a:rPr lang="en-US" sz="2000">
                <a:solidFill>
                  <a:srgbClr val="CC0000"/>
                </a:solidFill>
                <a:latin typeface="Times New Roman"/>
                <a:ea typeface="Times New Roman"/>
                <a:cs typeface="Times New Roman"/>
                <a:sym typeface="Times New Roman"/>
              </a:rPr>
              <a:t>Hình 3. Hình chữ nhật (dấu hiệu 3)</a:t>
            </a:r>
            <a:endParaRPr/>
          </a:p>
          <a:p>
            <a:pPr marL="0" marR="0" lvl="0" indent="0" algn="l" rtl="0">
              <a:spcBef>
                <a:spcPts val="1000"/>
              </a:spcBef>
              <a:spcAft>
                <a:spcPts val="0"/>
              </a:spcAft>
              <a:buNone/>
            </a:pPr>
            <a:r>
              <a:rPr lang="en-US" sz="2000">
                <a:solidFill>
                  <a:srgbClr val="CC0000"/>
                </a:solidFill>
                <a:latin typeface="Times New Roman"/>
                <a:ea typeface="Times New Roman"/>
                <a:cs typeface="Times New Roman"/>
                <a:sym typeface="Times New Roman"/>
              </a:rPr>
              <a:t>Hình 5. Hình chữ nhật (dấu hiệu 1)</a:t>
            </a:r>
            <a:endParaRPr/>
          </a:p>
        </p:txBody>
      </p:sp>
      <p:sp>
        <p:nvSpPr>
          <p:cNvPr id="302" name="Google Shape;302;p19"/>
          <p:cNvSpPr txBox="1"/>
          <p:nvPr/>
        </p:nvSpPr>
        <p:spPr>
          <a:xfrm>
            <a:off x="790575" y="5318125"/>
            <a:ext cx="8039100" cy="100647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1" i="1">
                <a:solidFill>
                  <a:schemeClr val="dk1"/>
                </a:solidFill>
                <a:latin typeface="Times New Roman"/>
                <a:ea typeface="Times New Roman"/>
                <a:cs typeface="Times New Roman"/>
                <a:sym typeface="Times New Roman"/>
              </a:rPr>
              <a:t>Với một chiếc compa ta có thể kiểm tra được hai đoạn thẳng bằng nhau hay không bằng nhau. Bằng compa, để kiểm tra tứ giác ABCD có là hình chữ nhật hay không, ta làm thế nào?</a:t>
            </a:r>
            <a:endParaRPr/>
          </a:p>
        </p:txBody>
      </p:sp>
      <p:sp>
        <p:nvSpPr>
          <p:cNvPr id="303" name="Google Shape;303;p19"/>
          <p:cNvSpPr txBox="1"/>
          <p:nvPr/>
        </p:nvSpPr>
        <p:spPr>
          <a:xfrm>
            <a:off x="115888" y="152400"/>
            <a:ext cx="1157287" cy="461963"/>
          </a:xfrm>
          <a:prstGeom prst="rect">
            <a:avLst/>
          </a:prstGeom>
          <a:noFill/>
          <a:ln w="9525" cap="flat" cmpd="sng">
            <a:solidFill>
              <a:srgbClr val="0000FF"/>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a:solidFill>
                  <a:srgbClr val="FF0000"/>
                </a:solidFill>
                <a:latin typeface="Tahoma"/>
                <a:ea typeface="Tahoma"/>
                <a:cs typeface="Tahoma"/>
                <a:sym typeface="Tahoma"/>
              </a:rPr>
              <a:t>Bài tập</a:t>
            </a:r>
            <a:endParaRPr sz="2400">
              <a:solidFill>
                <a:srgbClr val="FF0000"/>
              </a:solidFill>
              <a:latin typeface="Tahoma"/>
              <a:ea typeface="Tahoma"/>
              <a:cs typeface="Tahoma"/>
              <a:sym typeface="Tahom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3"/>
                                        </p:tgtEl>
                                        <p:attrNameLst>
                                          <p:attrName>style.visibility</p:attrName>
                                        </p:attrNameLst>
                                      </p:cBhvr>
                                      <p:to>
                                        <p:strVal val="visible"/>
                                      </p:to>
                                    </p:set>
                                    <p:animEffect transition="in" filter="fade">
                                      <p:cBhvr>
                                        <p:cTn id="7" dur="500"/>
                                        <p:tgtEl>
                                          <p:spTgt spid="303"/>
                                        </p:tgtEl>
                                      </p:cBhvr>
                                    </p:animEffect>
                                  </p:childTnLst>
                                </p:cTn>
                              </p:par>
                              <p:par>
                                <p:cTn id="8" presetID="10" presetClass="entr" presetSubtype="0" fill="hold" nodeType="withEffect">
                                  <p:stCondLst>
                                    <p:cond delay="0"/>
                                  </p:stCondLst>
                                  <p:childTnLst>
                                    <p:set>
                                      <p:cBhvr>
                                        <p:cTn id="9" dur="1" fill="hold">
                                          <p:stCondLst>
                                            <p:cond delay="0"/>
                                          </p:stCondLst>
                                        </p:cTn>
                                        <p:tgtEl>
                                          <p:spTgt spid="252"/>
                                        </p:tgtEl>
                                        <p:attrNameLst>
                                          <p:attrName>style.visibility</p:attrName>
                                        </p:attrNameLst>
                                      </p:cBhvr>
                                      <p:to>
                                        <p:strVal val="visible"/>
                                      </p:to>
                                    </p:set>
                                    <p:animEffect transition="in" filter="fade">
                                      <p:cBhvr>
                                        <p:cTn id="10" dur="500"/>
                                        <p:tgtEl>
                                          <p:spTgt spid="25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53"/>
                                        </p:tgtEl>
                                        <p:attrNameLst>
                                          <p:attrName>style.visibility</p:attrName>
                                        </p:attrNameLst>
                                      </p:cBhvr>
                                      <p:to>
                                        <p:strVal val="visible"/>
                                      </p:to>
                                    </p:set>
                                    <p:animEffect transition="in" filter="fade">
                                      <p:cBhvr>
                                        <p:cTn id="15" dur="500"/>
                                        <p:tgtEl>
                                          <p:spTgt spid="253"/>
                                        </p:tgtEl>
                                      </p:cBhvr>
                                    </p:animEffect>
                                  </p:childTnLst>
                                </p:cTn>
                              </p:par>
                              <p:par>
                                <p:cTn id="16" presetID="10" presetClass="entr" presetSubtype="0" fill="hold" nodeType="withEffect">
                                  <p:stCondLst>
                                    <p:cond delay="0"/>
                                  </p:stCondLst>
                                  <p:childTnLst>
                                    <p:set>
                                      <p:cBhvr>
                                        <p:cTn id="17" dur="1" fill="hold">
                                          <p:stCondLst>
                                            <p:cond delay="0"/>
                                          </p:stCondLst>
                                        </p:cTn>
                                        <p:tgtEl>
                                          <p:spTgt spid="279"/>
                                        </p:tgtEl>
                                        <p:attrNameLst>
                                          <p:attrName>style.visibility</p:attrName>
                                        </p:attrNameLst>
                                      </p:cBhvr>
                                      <p:to>
                                        <p:strVal val="visible"/>
                                      </p:to>
                                    </p:set>
                                    <p:animEffect transition="in" filter="fade">
                                      <p:cBhvr>
                                        <p:cTn id="18" dur="500"/>
                                        <p:tgtEl>
                                          <p:spTgt spid="279"/>
                                        </p:tgtEl>
                                      </p:cBhvr>
                                    </p:animEffect>
                                  </p:childTnLst>
                                </p:cTn>
                              </p:par>
                              <p:par>
                                <p:cTn id="19" presetID="10" presetClass="entr" presetSubtype="0" fill="hold" nodeType="withEffect">
                                  <p:stCondLst>
                                    <p:cond delay="0"/>
                                  </p:stCondLst>
                                  <p:childTnLst>
                                    <p:set>
                                      <p:cBhvr>
                                        <p:cTn id="20" dur="1" fill="hold">
                                          <p:stCondLst>
                                            <p:cond delay="0"/>
                                          </p:stCondLst>
                                        </p:cTn>
                                        <p:tgtEl>
                                          <p:spTgt spid="282"/>
                                        </p:tgtEl>
                                        <p:attrNameLst>
                                          <p:attrName>style.visibility</p:attrName>
                                        </p:attrNameLst>
                                      </p:cBhvr>
                                      <p:to>
                                        <p:strVal val="visible"/>
                                      </p:to>
                                    </p:set>
                                    <p:animEffect transition="in" filter="fade">
                                      <p:cBhvr>
                                        <p:cTn id="21" dur="500"/>
                                        <p:tgtEl>
                                          <p:spTgt spid="282"/>
                                        </p:tgtEl>
                                      </p:cBhvr>
                                    </p:animEffect>
                                  </p:childTnLst>
                                </p:cTn>
                              </p:par>
                              <p:par>
                                <p:cTn id="22" presetID="10" presetClass="entr" presetSubtype="0" fill="hold" nodeType="withEffect">
                                  <p:stCondLst>
                                    <p:cond delay="0"/>
                                  </p:stCondLst>
                                  <p:childTnLst>
                                    <p:set>
                                      <p:cBhvr>
                                        <p:cTn id="23" dur="1" fill="hold">
                                          <p:stCondLst>
                                            <p:cond delay="0"/>
                                          </p:stCondLst>
                                        </p:cTn>
                                        <p:tgtEl>
                                          <p:spTgt spid="285"/>
                                        </p:tgtEl>
                                        <p:attrNameLst>
                                          <p:attrName>style.visibility</p:attrName>
                                        </p:attrNameLst>
                                      </p:cBhvr>
                                      <p:to>
                                        <p:strVal val="visible"/>
                                      </p:to>
                                    </p:set>
                                    <p:animEffect transition="in" filter="fade">
                                      <p:cBhvr>
                                        <p:cTn id="24" dur="500"/>
                                        <p:tgtEl>
                                          <p:spTgt spid="285"/>
                                        </p:tgtEl>
                                      </p:cBhvr>
                                    </p:animEffect>
                                  </p:childTnLst>
                                </p:cTn>
                              </p:par>
                              <p:par>
                                <p:cTn id="25" presetID="10" presetClass="entr" presetSubtype="0" fill="hold" nodeType="withEffect">
                                  <p:stCondLst>
                                    <p:cond delay="0"/>
                                  </p:stCondLst>
                                  <p:childTnLst>
                                    <p:set>
                                      <p:cBhvr>
                                        <p:cTn id="26" dur="1" fill="hold">
                                          <p:stCondLst>
                                            <p:cond delay="0"/>
                                          </p:stCondLst>
                                        </p:cTn>
                                        <p:tgtEl>
                                          <p:spTgt spid="288"/>
                                        </p:tgtEl>
                                        <p:attrNameLst>
                                          <p:attrName>style.visibility</p:attrName>
                                        </p:attrNameLst>
                                      </p:cBhvr>
                                      <p:to>
                                        <p:strVal val="visible"/>
                                      </p:to>
                                    </p:set>
                                    <p:animEffect transition="in" filter="fade">
                                      <p:cBhvr>
                                        <p:cTn id="27" dur="500"/>
                                        <p:tgtEl>
                                          <p:spTgt spid="28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0"/>
                                        </p:tgtEl>
                                        <p:attrNameLst>
                                          <p:attrName>style.visibility</p:attrName>
                                        </p:attrNameLst>
                                      </p:cBhvr>
                                      <p:to>
                                        <p:strVal val="visible"/>
                                      </p:to>
                                    </p:set>
                                    <p:animEffect transition="in" filter="fade">
                                      <p:cBhvr>
                                        <p:cTn id="32" dur="500"/>
                                        <p:tgtEl>
                                          <p:spTgt spid="30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1">
                                            <p:txEl>
                                              <p:pRg st="0" end="0"/>
                                            </p:txEl>
                                          </p:spTgt>
                                        </p:tgtEl>
                                        <p:attrNameLst>
                                          <p:attrName>style.visibility</p:attrName>
                                        </p:attrNameLst>
                                      </p:cBhvr>
                                      <p:to>
                                        <p:strVal val="visible"/>
                                      </p:to>
                                    </p:set>
                                    <p:animEffect transition="in" filter="fade">
                                      <p:cBhvr>
                                        <p:cTn id="37" dur="1000"/>
                                        <p:tgtEl>
                                          <p:spTgt spid="30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1">
                                            <p:txEl>
                                              <p:pRg st="1" end="1"/>
                                            </p:txEl>
                                          </p:spTgt>
                                        </p:tgtEl>
                                        <p:attrNameLst>
                                          <p:attrName>style.visibility</p:attrName>
                                        </p:attrNameLst>
                                      </p:cBhvr>
                                      <p:to>
                                        <p:strVal val="visible"/>
                                      </p:to>
                                    </p:set>
                                    <p:animEffect transition="in" filter="fade">
                                      <p:cBhvr>
                                        <p:cTn id="42" dur="1000"/>
                                        <p:tgtEl>
                                          <p:spTgt spid="301">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1">
                                            <p:txEl>
                                              <p:pRg st="2" end="2"/>
                                            </p:txEl>
                                          </p:spTgt>
                                        </p:tgtEl>
                                        <p:attrNameLst>
                                          <p:attrName>style.visibility</p:attrName>
                                        </p:attrNameLst>
                                      </p:cBhvr>
                                      <p:to>
                                        <p:strVal val="visible"/>
                                      </p:to>
                                    </p:set>
                                    <p:animEffect transition="in" filter="fade">
                                      <p:cBhvr>
                                        <p:cTn id="47" dur="1000"/>
                                        <p:tgtEl>
                                          <p:spTgt spid="301">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01">
                                            <p:txEl>
                                              <p:pRg st="3" end="3"/>
                                            </p:txEl>
                                          </p:spTgt>
                                        </p:tgtEl>
                                        <p:attrNameLst>
                                          <p:attrName>style.visibility</p:attrName>
                                        </p:attrNameLst>
                                      </p:cBhvr>
                                      <p:to>
                                        <p:strVal val="visible"/>
                                      </p:to>
                                    </p:set>
                                    <p:animEffect transition="in" filter="fade">
                                      <p:cBhvr>
                                        <p:cTn id="52" dur="1000"/>
                                        <p:tgtEl>
                                          <p:spTgt spid="301">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51"/>
                                        </p:tgtEl>
                                        <p:attrNameLst>
                                          <p:attrName>style.visibility</p:attrName>
                                        </p:attrNameLst>
                                      </p:cBhvr>
                                      <p:to>
                                        <p:strVal val="visible"/>
                                      </p:to>
                                    </p:set>
                                    <p:animEffect transition="in" filter="fade">
                                      <p:cBhvr>
                                        <p:cTn id="57" dur="1000"/>
                                        <p:tgtEl>
                                          <p:spTgt spid="251"/>
                                        </p:tgtEl>
                                      </p:cBhvr>
                                    </p:animEffect>
                                  </p:childTnLst>
                                </p:cTn>
                              </p:par>
                              <p:par>
                                <p:cTn id="58" presetID="10" presetClass="entr" presetSubtype="0" fill="hold" nodeType="withEffect">
                                  <p:stCondLst>
                                    <p:cond delay="0"/>
                                  </p:stCondLst>
                                  <p:childTnLst>
                                    <p:set>
                                      <p:cBhvr>
                                        <p:cTn id="59" dur="1" fill="hold">
                                          <p:stCondLst>
                                            <p:cond delay="0"/>
                                          </p:stCondLst>
                                        </p:cTn>
                                        <p:tgtEl>
                                          <p:spTgt spid="302"/>
                                        </p:tgtEl>
                                        <p:attrNameLst>
                                          <p:attrName>style.visibility</p:attrName>
                                        </p:attrNameLst>
                                      </p:cBhvr>
                                      <p:to>
                                        <p:strVal val="visible"/>
                                      </p:to>
                                    </p:set>
                                    <p:animEffect transition="in" filter="fade">
                                      <p:cBhvr>
                                        <p:cTn id="60" dur="1000"/>
                                        <p:tgtEl>
                                          <p:spTgt spid="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20"/>
          <p:cNvSpPr/>
          <p:nvPr/>
        </p:nvSpPr>
        <p:spPr>
          <a:xfrm>
            <a:off x="2555875" y="2997200"/>
            <a:ext cx="3960813" cy="2663825"/>
          </a:xfrm>
          <a:prstGeom prst="rect">
            <a:avLst/>
          </a:prstGeom>
          <a:no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09" name="Google Shape;309;p20"/>
          <p:cNvSpPr txBox="1"/>
          <p:nvPr/>
        </p:nvSpPr>
        <p:spPr>
          <a:xfrm>
            <a:off x="468313" y="938213"/>
            <a:ext cx="8280400" cy="762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rgbClr val="0000FF"/>
                </a:solidFill>
                <a:latin typeface="Arial"/>
                <a:ea typeface="Arial"/>
                <a:cs typeface="Arial"/>
                <a:sym typeface="Arial"/>
              </a:rPr>
              <a:t>Với một chiếc </a:t>
            </a:r>
            <a:r>
              <a:rPr lang="en-US" sz="2200" b="1">
                <a:solidFill>
                  <a:srgbClr val="FF0000"/>
                </a:solidFill>
                <a:latin typeface="Arial"/>
                <a:ea typeface="Arial"/>
                <a:cs typeface="Arial"/>
                <a:sym typeface="Arial"/>
              </a:rPr>
              <a:t>êke</a:t>
            </a:r>
            <a:r>
              <a:rPr lang="en-US" sz="2200">
                <a:solidFill>
                  <a:srgbClr val="0000FF"/>
                </a:solidFill>
                <a:latin typeface="Arial"/>
                <a:ea typeface="Arial"/>
                <a:cs typeface="Arial"/>
                <a:sym typeface="Arial"/>
              </a:rPr>
              <a:t> ta có thể kiểm tra được một tứ giác có là hình chữ nhật hay không ?</a:t>
            </a:r>
            <a:endParaRPr/>
          </a:p>
        </p:txBody>
      </p:sp>
      <p:sp>
        <p:nvSpPr>
          <p:cNvPr id="310" name="Google Shape;310;p20" descr="963426"/>
          <p:cNvSpPr/>
          <p:nvPr/>
        </p:nvSpPr>
        <p:spPr>
          <a:xfrm>
            <a:off x="171450" y="228600"/>
            <a:ext cx="8820150" cy="228600"/>
          </a:xfrm>
          <a:prstGeom prst="rect">
            <a:avLst/>
          </a:prstGeom>
        </p:spPr>
        <p:txBody>
          <a:bodyPr>
            <a:prstTxWarp prst="textPlain">
              <a:avLst/>
            </a:prstTxWarp>
          </a:bodyPr>
          <a:lstStyle/>
          <a:p>
            <a:pPr lvl="0" algn="ctr"/>
            <a:r>
              <a:rPr b="1" i="0">
                <a:ln w="9525" cap="flat" cmpd="sng">
                  <a:solidFill>
                    <a:srgbClr val="000000"/>
                  </a:solidFill>
                  <a:prstDash val="solid"/>
                  <a:round/>
                  <a:headEnd type="none" w="sm" len="sm"/>
                  <a:tailEnd type="none" w="sm" len="sm"/>
                </a:ln>
                <a:solidFill>
                  <a:srgbClr val="FF0000"/>
                </a:solidFill>
                <a:latin typeface="Verdana"/>
              </a:rPr>
              <a:t>KIỂM TRA CÓ PHẢI LÀ HÌNH CHỮ NHẬT HAY KHÔNG BẰNG DỤNG CỤ</a:t>
            </a:r>
          </a:p>
        </p:txBody>
      </p:sp>
      <p:pic>
        <p:nvPicPr>
          <p:cNvPr id="311" name="Google Shape;311;p20"/>
          <p:cNvPicPr preferRelativeResize="0"/>
          <p:nvPr/>
        </p:nvPicPr>
        <p:blipFill rotWithShape="1">
          <a:blip r:embed="rId3">
            <a:alphaModFix/>
          </a:blip>
          <a:srcRect/>
          <a:stretch/>
        </p:blipFill>
        <p:spPr>
          <a:xfrm>
            <a:off x="2555875" y="2982913"/>
            <a:ext cx="2376488" cy="1462087"/>
          </a:xfrm>
          <a:prstGeom prst="rect">
            <a:avLst/>
          </a:prstGeom>
          <a:noFill/>
          <a:ln>
            <a:noFill/>
          </a:ln>
        </p:spPr>
      </p:pic>
      <p:pic>
        <p:nvPicPr>
          <p:cNvPr id="312" name="Google Shape;312;p20"/>
          <p:cNvPicPr preferRelativeResize="0"/>
          <p:nvPr/>
        </p:nvPicPr>
        <p:blipFill rotWithShape="1">
          <a:blip r:embed="rId4">
            <a:alphaModFix/>
          </a:blip>
          <a:srcRect/>
          <a:stretch/>
        </p:blipFill>
        <p:spPr>
          <a:xfrm>
            <a:off x="5060950" y="3011488"/>
            <a:ext cx="1462088" cy="2376487"/>
          </a:xfrm>
          <a:prstGeom prst="rect">
            <a:avLst/>
          </a:prstGeom>
          <a:noFill/>
          <a:ln>
            <a:noFill/>
          </a:ln>
        </p:spPr>
      </p:pic>
      <p:pic>
        <p:nvPicPr>
          <p:cNvPr id="313" name="Google Shape;313;p20"/>
          <p:cNvPicPr preferRelativeResize="0"/>
          <p:nvPr/>
        </p:nvPicPr>
        <p:blipFill rotWithShape="1">
          <a:blip r:embed="rId5">
            <a:alphaModFix/>
          </a:blip>
          <a:srcRect/>
          <a:stretch/>
        </p:blipFill>
        <p:spPr>
          <a:xfrm>
            <a:off x="4138613" y="4192588"/>
            <a:ext cx="2376487" cy="1462087"/>
          </a:xfrm>
          <a:prstGeom prst="rect">
            <a:avLst/>
          </a:prstGeom>
          <a:noFill/>
          <a:ln>
            <a:noFill/>
          </a:ln>
        </p:spPr>
      </p:pic>
      <p:pic>
        <p:nvPicPr>
          <p:cNvPr id="314" name="Google Shape;314;p20"/>
          <p:cNvPicPr preferRelativeResize="0"/>
          <p:nvPr/>
        </p:nvPicPr>
        <p:blipFill rotWithShape="1">
          <a:blip r:embed="rId6">
            <a:alphaModFix/>
          </a:blip>
          <a:srcRect/>
          <a:stretch/>
        </p:blipFill>
        <p:spPr>
          <a:xfrm>
            <a:off x="2555875" y="3284538"/>
            <a:ext cx="1462088" cy="2376487"/>
          </a:xfrm>
          <a:prstGeom prst="rect">
            <a:avLst/>
          </a:prstGeom>
          <a:noFill/>
          <a:ln>
            <a:noFill/>
          </a:ln>
        </p:spPr>
      </p:pic>
      <p:sp>
        <p:nvSpPr>
          <p:cNvPr id="315" name="Google Shape;315;p20"/>
          <p:cNvSpPr/>
          <p:nvPr/>
        </p:nvSpPr>
        <p:spPr>
          <a:xfrm>
            <a:off x="2555875" y="2998788"/>
            <a:ext cx="215900" cy="215900"/>
          </a:xfrm>
          <a:prstGeom prst="rect">
            <a:avLst/>
          </a:prstGeom>
          <a:solidFill>
            <a:srgbClr val="99CC00"/>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16" name="Google Shape;316;p20"/>
          <p:cNvSpPr/>
          <p:nvPr/>
        </p:nvSpPr>
        <p:spPr>
          <a:xfrm>
            <a:off x="6299200" y="2997200"/>
            <a:ext cx="215900" cy="215900"/>
          </a:xfrm>
          <a:prstGeom prst="rect">
            <a:avLst/>
          </a:prstGeom>
          <a:solidFill>
            <a:srgbClr val="99CC00"/>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17" name="Google Shape;317;p20"/>
          <p:cNvSpPr/>
          <p:nvPr/>
        </p:nvSpPr>
        <p:spPr>
          <a:xfrm>
            <a:off x="6299200" y="5445125"/>
            <a:ext cx="215900" cy="215900"/>
          </a:xfrm>
          <a:prstGeom prst="rect">
            <a:avLst/>
          </a:prstGeom>
          <a:solidFill>
            <a:srgbClr val="99CC00"/>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18" name="Google Shape;318;p20"/>
          <p:cNvSpPr/>
          <p:nvPr/>
        </p:nvSpPr>
        <p:spPr>
          <a:xfrm>
            <a:off x="2557463" y="5445125"/>
            <a:ext cx="215900" cy="215900"/>
          </a:xfrm>
          <a:prstGeom prst="rect">
            <a:avLst/>
          </a:prstGeom>
          <a:solidFill>
            <a:srgbClr val="99CC00"/>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19" name="Google Shape;319;p20"/>
          <p:cNvSpPr txBox="1"/>
          <p:nvPr/>
        </p:nvSpPr>
        <p:spPr>
          <a:xfrm>
            <a:off x="381000" y="1752600"/>
            <a:ext cx="8280400" cy="762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rgbClr val="0000FF"/>
                </a:solidFill>
                <a:latin typeface="Arial"/>
                <a:ea typeface="Arial"/>
                <a:cs typeface="Arial"/>
                <a:sym typeface="Arial"/>
              </a:rPr>
              <a:t>Với một chiếc </a:t>
            </a:r>
            <a:r>
              <a:rPr lang="en-US" sz="2200" b="1">
                <a:solidFill>
                  <a:srgbClr val="FF3300"/>
                </a:solidFill>
                <a:latin typeface="Arial"/>
                <a:ea typeface="Arial"/>
                <a:cs typeface="Arial"/>
                <a:sym typeface="Arial"/>
              </a:rPr>
              <a:t>compa</a:t>
            </a:r>
            <a:r>
              <a:rPr lang="en-US" sz="2200">
                <a:solidFill>
                  <a:srgbClr val="0000FF"/>
                </a:solidFill>
                <a:latin typeface="Arial"/>
                <a:ea typeface="Arial"/>
                <a:cs typeface="Arial"/>
                <a:sym typeface="Arial"/>
              </a:rPr>
              <a:t> ta có thể kiểm tra được một tứ giác có là hình chữ nhật hay không ?</a:t>
            </a:r>
            <a:endParaRPr/>
          </a:p>
        </p:txBody>
      </p:sp>
      <p:pic>
        <p:nvPicPr>
          <p:cNvPr id="320" name="Google Shape;320;p20"/>
          <p:cNvPicPr preferRelativeResize="0"/>
          <p:nvPr/>
        </p:nvPicPr>
        <p:blipFill rotWithShape="1">
          <a:blip r:embed="rId6">
            <a:alphaModFix/>
          </a:blip>
          <a:srcRect/>
          <a:stretch/>
        </p:blipFill>
        <p:spPr>
          <a:xfrm>
            <a:off x="733425" y="3232150"/>
            <a:ext cx="1462088" cy="2376488"/>
          </a:xfrm>
          <a:prstGeom prst="rect">
            <a:avLst/>
          </a:prstGeom>
          <a:noFill/>
          <a:ln>
            <a:noFill/>
          </a:ln>
        </p:spPr>
      </p:pic>
      <p:grpSp>
        <p:nvGrpSpPr>
          <p:cNvPr id="321" name="Google Shape;321;p20"/>
          <p:cNvGrpSpPr/>
          <p:nvPr/>
        </p:nvGrpSpPr>
        <p:grpSpPr>
          <a:xfrm>
            <a:off x="216981" y="3120711"/>
            <a:ext cx="2007703" cy="2559351"/>
            <a:chOff x="1299" y="1531"/>
            <a:chExt cx="1265" cy="1075"/>
          </a:xfrm>
        </p:grpSpPr>
        <p:sp>
          <p:nvSpPr>
            <p:cNvPr id="322" name="Google Shape;322;p20"/>
            <p:cNvSpPr/>
            <p:nvPr/>
          </p:nvSpPr>
          <p:spPr>
            <a:xfrm rot="-7326074" flipH="1">
              <a:off x="1826" y="2160"/>
              <a:ext cx="937" cy="47"/>
            </a:xfrm>
            <a:prstGeom prst="homePlate">
              <a:avLst>
                <a:gd name="adj" fmla="val 498404"/>
              </a:avLst>
            </a:prstGeom>
            <a:solidFill>
              <a:srgbClr val="FF0066"/>
            </a:solidFill>
            <a:ln w="9525"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23" name="Google Shape;323;p20"/>
            <p:cNvSpPr/>
            <p:nvPr/>
          </p:nvSpPr>
          <p:spPr>
            <a:xfrm rot="-3276799" flipH="1">
              <a:off x="1254" y="2154"/>
              <a:ext cx="909" cy="58"/>
            </a:xfrm>
            <a:prstGeom prst="homePlate">
              <a:avLst>
                <a:gd name="adj" fmla="val 391810"/>
              </a:avLst>
            </a:prstGeom>
            <a:solidFill>
              <a:srgbClr val="FF0066"/>
            </a:solidFill>
            <a:ln w="9525"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24" name="Google Shape;324;p20"/>
            <p:cNvSpPr/>
            <p:nvPr/>
          </p:nvSpPr>
          <p:spPr>
            <a:xfrm rot="103585" flipH="1">
              <a:off x="1945" y="1533"/>
              <a:ext cx="147" cy="360"/>
            </a:xfrm>
            <a:prstGeom prst="flowChartPreparation">
              <a:avLst/>
            </a:prstGeom>
            <a:solidFill>
              <a:srgbClr val="FF0066"/>
            </a:solidFill>
            <a:ln w="9525"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a:solidFill>
                  <a:srgbClr val="000000"/>
                </a:solidFill>
                <a:latin typeface="Tahoma"/>
                <a:ea typeface="Tahoma"/>
                <a:cs typeface="Tahoma"/>
                <a:sym typeface="Tahoma"/>
              </a:endParaRPr>
            </a:p>
          </p:txBody>
        </p:sp>
        <p:sp>
          <p:nvSpPr>
            <p:cNvPr id="325" name="Google Shape;325;p20"/>
            <p:cNvSpPr/>
            <p:nvPr/>
          </p:nvSpPr>
          <p:spPr>
            <a:xfrm rot="103585" flipH="1">
              <a:off x="1987" y="1759"/>
              <a:ext cx="59" cy="37"/>
            </a:xfrm>
            <a:prstGeom prst="ellipse">
              <a:avLst/>
            </a:prstGeom>
            <a:solidFill>
              <a:srgbClr val="FF0066"/>
            </a:solidFill>
            <a:ln w="9525" cap="flat" cmpd="sng">
              <a:solidFill>
                <a:srgbClr val="FFFF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a:solidFill>
                  <a:srgbClr val="FF0000"/>
                </a:solidFill>
                <a:latin typeface="Tahoma"/>
                <a:ea typeface="Tahoma"/>
                <a:cs typeface="Tahoma"/>
                <a:sym typeface="Tahoma"/>
              </a:endParaRPr>
            </a:p>
          </p:txBody>
        </p:sp>
        <p:sp>
          <p:nvSpPr>
            <p:cNvPr id="326" name="Google Shape;326;p20"/>
            <p:cNvSpPr/>
            <p:nvPr/>
          </p:nvSpPr>
          <p:spPr>
            <a:xfrm rot="-1524756">
              <a:off x="1319" y="2403"/>
              <a:ext cx="263" cy="15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a:solidFill>
                    <a:schemeClr val="lt1"/>
                  </a:solidFill>
                  <a:latin typeface="Times New Roman"/>
                  <a:ea typeface="Times New Roman"/>
                  <a:cs typeface="Times New Roman"/>
                  <a:sym typeface="Times New Roman"/>
                </a:rPr>
                <a:t>🖍</a:t>
              </a: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
                                        <p:tgtEl>
                                          <p:spTgt spid="320"/>
                                        </p:tgtEl>
                                      </p:cBhvr>
                                    </p:animEffect>
                                    <p:set>
                                      <p:cBhvr>
                                        <p:cTn id="7" dur="1" fill="hold">
                                          <p:stCondLst>
                                            <p:cond delay="100"/>
                                          </p:stCondLst>
                                        </p:cTn>
                                        <p:tgtEl>
                                          <p:spTgt spid="320"/>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311"/>
                                        </p:tgtEl>
                                        <p:attrNameLst>
                                          <p:attrName>style.visibility</p:attrName>
                                        </p:attrNameLst>
                                      </p:cBhvr>
                                      <p:to>
                                        <p:strVal val="visible"/>
                                      </p:to>
                                    </p:set>
                                    <p:animEffect transition="in" filter="fade">
                                      <p:cBhvr>
                                        <p:cTn id="10" dur="500"/>
                                        <p:tgtEl>
                                          <p:spTgt spid="3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311"/>
                                        </p:tgtEl>
                                      </p:cBhvr>
                                    </p:animEffect>
                                    <p:set>
                                      <p:cBhvr>
                                        <p:cTn id="15" dur="1" fill="hold">
                                          <p:stCondLst>
                                            <p:cond delay="500"/>
                                          </p:stCondLst>
                                        </p:cTn>
                                        <p:tgtEl>
                                          <p:spTgt spid="311"/>
                                        </p:tgtEl>
                                        <p:attrNameLst>
                                          <p:attrName>style.visibility</p:attrName>
                                        </p:attrNameLst>
                                      </p:cBhvr>
                                      <p:to>
                                        <p:strVal val="hidden"/>
                                      </p:to>
                                    </p:set>
                                  </p:childTnLst>
                                </p:cTn>
                              </p:par>
                              <p:par>
                                <p:cTn id="16" presetID="10" presetClass="entr" presetSubtype="0" fill="hold" nodeType="withEffect">
                                  <p:stCondLst>
                                    <p:cond delay="0"/>
                                  </p:stCondLst>
                                  <p:childTnLst>
                                    <p:set>
                                      <p:cBhvr>
                                        <p:cTn id="17" dur="1" fill="hold">
                                          <p:stCondLst>
                                            <p:cond delay="0"/>
                                          </p:stCondLst>
                                        </p:cTn>
                                        <p:tgtEl>
                                          <p:spTgt spid="315"/>
                                        </p:tgtEl>
                                        <p:attrNameLst>
                                          <p:attrName>style.visibility</p:attrName>
                                        </p:attrNameLst>
                                      </p:cBhvr>
                                      <p:to>
                                        <p:strVal val="visible"/>
                                      </p:to>
                                    </p:set>
                                    <p:animEffect transition="in" filter="fade">
                                      <p:cBhvr>
                                        <p:cTn id="18" dur="500"/>
                                        <p:tgtEl>
                                          <p:spTgt spid="31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12"/>
                                        </p:tgtEl>
                                        <p:attrNameLst>
                                          <p:attrName>style.visibility</p:attrName>
                                        </p:attrNameLst>
                                      </p:cBhvr>
                                      <p:to>
                                        <p:strVal val="visible"/>
                                      </p:to>
                                    </p:set>
                                    <p:animEffect transition="in" filter="fade">
                                      <p:cBhvr>
                                        <p:cTn id="23" dur="500"/>
                                        <p:tgtEl>
                                          <p:spTgt spid="3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312"/>
                                        </p:tgtEl>
                                      </p:cBhvr>
                                    </p:animEffect>
                                    <p:set>
                                      <p:cBhvr>
                                        <p:cTn id="28" dur="1" fill="hold">
                                          <p:stCondLst>
                                            <p:cond delay="500"/>
                                          </p:stCondLst>
                                        </p:cTn>
                                        <p:tgtEl>
                                          <p:spTgt spid="312"/>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316"/>
                                        </p:tgtEl>
                                        <p:attrNameLst>
                                          <p:attrName>style.visibility</p:attrName>
                                        </p:attrNameLst>
                                      </p:cBhvr>
                                      <p:to>
                                        <p:strVal val="visible"/>
                                      </p:to>
                                    </p:set>
                                    <p:animEffect transition="in" filter="fade">
                                      <p:cBhvr>
                                        <p:cTn id="31" dur="500"/>
                                        <p:tgtEl>
                                          <p:spTgt spid="31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13"/>
                                        </p:tgtEl>
                                        <p:attrNameLst>
                                          <p:attrName>style.visibility</p:attrName>
                                        </p:attrNameLst>
                                      </p:cBhvr>
                                      <p:to>
                                        <p:strVal val="visible"/>
                                      </p:to>
                                    </p:set>
                                    <p:animEffect transition="in" filter="fade">
                                      <p:cBhvr>
                                        <p:cTn id="36" dur="500"/>
                                        <p:tgtEl>
                                          <p:spTgt spid="313"/>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nodeType="clickEffect">
                                  <p:stCondLst>
                                    <p:cond delay="0"/>
                                  </p:stCondLst>
                                  <p:childTnLst>
                                    <p:animEffect transition="out" filter="fade">
                                      <p:cBhvr>
                                        <p:cTn id="40" dur="500"/>
                                        <p:tgtEl>
                                          <p:spTgt spid="313"/>
                                        </p:tgtEl>
                                      </p:cBhvr>
                                    </p:animEffect>
                                    <p:set>
                                      <p:cBhvr>
                                        <p:cTn id="41" dur="1" fill="hold">
                                          <p:stCondLst>
                                            <p:cond delay="500"/>
                                          </p:stCondLst>
                                        </p:cTn>
                                        <p:tgtEl>
                                          <p:spTgt spid="313"/>
                                        </p:tgtEl>
                                        <p:attrNameLst>
                                          <p:attrName>style.visibility</p:attrName>
                                        </p:attrNameLst>
                                      </p:cBhvr>
                                      <p:to>
                                        <p:strVal val="hidden"/>
                                      </p:to>
                                    </p:set>
                                  </p:childTnLst>
                                </p:cTn>
                              </p:par>
                              <p:par>
                                <p:cTn id="42" presetID="10" presetClass="entr" presetSubtype="0" fill="hold" nodeType="withEffect">
                                  <p:stCondLst>
                                    <p:cond delay="0"/>
                                  </p:stCondLst>
                                  <p:childTnLst>
                                    <p:set>
                                      <p:cBhvr>
                                        <p:cTn id="43" dur="1" fill="hold">
                                          <p:stCondLst>
                                            <p:cond delay="0"/>
                                          </p:stCondLst>
                                        </p:cTn>
                                        <p:tgtEl>
                                          <p:spTgt spid="317"/>
                                        </p:tgtEl>
                                        <p:attrNameLst>
                                          <p:attrName>style.visibility</p:attrName>
                                        </p:attrNameLst>
                                      </p:cBhvr>
                                      <p:to>
                                        <p:strVal val="visible"/>
                                      </p:to>
                                    </p:set>
                                    <p:animEffect transition="in" filter="fade">
                                      <p:cBhvr>
                                        <p:cTn id="44" dur="500"/>
                                        <p:tgtEl>
                                          <p:spTgt spid="317"/>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14"/>
                                        </p:tgtEl>
                                        <p:attrNameLst>
                                          <p:attrName>style.visibility</p:attrName>
                                        </p:attrNameLst>
                                      </p:cBhvr>
                                      <p:to>
                                        <p:strVal val="visible"/>
                                      </p:to>
                                    </p:set>
                                    <p:animEffect transition="in" filter="fade">
                                      <p:cBhvr>
                                        <p:cTn id="49" dur="500"/>
                                        <p:tgtEl>
                                          <p:spTgt spid="31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nodeType="clickEffect">
                                  <p:stCondLst>
                                    <p:cond delay="0"/>
                                  </p:stCondLst>
                                  <p:childTnLst>
                                    <p:animEffect transition="out" filter="fade">
                                      <p:cBhvr>
                                        <p:cTn id="53" dur="500"/>
                                        <p:tgtEl>
                                          <p:spTgt spid="314"/>
                                        </p:tgtEl>
                                      </p:cBhvr>
                                    </p:animEffect>
                                    <p:set>
                                      <p:cBhvr>
                                        <p:cTn id="54" dur="1" fill="hold">
                                          <p:stCondLst>
                                            <p:cond delay="500"/>
                                          </p:stCondLst>
                                        </p:cTn>
                                        <p:tgtEl>
                                          <p:spTgt spid="314"/>
                                        </p:tgtEl>
                                        <p:attrNameLst>
                                          <p:attrName>style.visibility</p:attrName>
                                        </p:attrNameLst>
                                      </p:cBhvr>
                                      <p:to>
                                        <p:strVal val="hidden"/>
                                      </p:to>
                                    </p:set>
                                  </p:childTnLst>
                                </p:cTn>
                              </p:par>
                              <p:par>
                                <p:cTn id="55" presetID="10" presetClass="entr" presetSubtype="0" fill="hold" nodeType="withEffect">
                                  <p:stCondLst>
                                    <p:cond delay="0"/>
                                  </p:stCondLst>
                                  <p:childTnLst>
                                    <p:set>
                                      <p:cBhvr>
                                        <p:cTn id="56" dur="1" fill="hold">
                                          <p:stCondLst>
                                            <p:cond delay="0"/>
                                          </p:stCondLst>
                                        </p:cTn>
                                        <p:tgtEl>
                                          <p:spTgt spid="318"/>
                                        </p:tgtEl>
                                        <p:attrNameLst>
                                          <p:attrName>style.visibility</p:attrName>
                                        </p:attrNameLst>
                                      </p:cBhvr>
                                      <p:to>
                                        <p:strVal val="visible"/>
                                      </p:to>
                                    </p:set>
                                    <p:animEffect transition="in" filter="fade">
                                      <p:cBhvr>
                                        <p:cTn id="57" dur="500"/>
                                        <p:tgtEl>
                                          <p:spTgt spid="31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500"/>
                                        <p:tgtEl>
                                          <p:spTgt spid="309"/>
                                        </p:tgtEl>
                                      </p:cBhvr>
                                    </p:animEffect>
                                    <p:set>
                                      <p:cBhvr>
                                        <p:cTn id="62" dur="1" fill="hold">
                                          <p:stCondLst>
                                            <p:cond delay="500"/>
                                          </p:stCondLst>
                                        </p:cTn>
                                        <p:tgtEl>
                                          <p:spTgt spid="309"/>
                                        </p:tgtEl>
                                        <p:attrNameLst>
                                          <p:attrName>style.visibility</p:attrName>
                                        </p:attrNameLst>
                                      </p:cBhvr>
                                      <p:to>
                                        <p:strVal val="hidden"/>
                                      </p:to>
                                    </p:set>
                                  </p:childTnLst>
                                </p:cTn>
                              </p:par>
                              <p:par>
                                <p:cTn id="63" presetID="10" presetClass="entr" presetSubtype="0" fill="hold" nodeType="withEffect">
                                  <p:stCondLst>
                                    <p:cond delay="0"/>
                                  </p:stCondLst>
                                  <p:childTnLst>
                                    <p:set>
                                      <p:cBhvr>
                                        <p:cTn id="64" dur="1" fill="hold">
                                          <p:stCondLst>
                                            <p:cond delay="0"/>
                                          </p:stCondLst>
                                        </p:cTn>
                                        <p:tgtEl>
                                          <p:spTgt spid="319"/>
                                        </p:tgtEl>
                                        <p:attrNameLst>
                                          <p:attrName>style.visibility</p:attrName>
                                        </p:attrNameLst>
                                      </p:cBhvr>
                                      <p:to>
                                        <p:strVal val="visible"/>
                                      </p:to>
                                    </p:set>
                                    <p:animEffect transition="in" filter="fade">
                                      <p:cBhvr>
                                        <p:cTn id="65" dur="500"/>
                                        <p:tgtEl>
                                          <p:spTgt spid="319"/>
                                        </p:tgtEl>
                                      </p:cBhvr>
                                    </p:animEffect>
                                  </p:childTnLst>
                                </p:cTn>
                              </p:par>
                              <p:par>
                                <p:cTn id="66" presetID="10" presetClass="entr" presetSubtype="0" fill="hold" nodeType="withEffect">
                                  <p:stCondLst>
                                    <p:cond delay="0"/>
                                  </p:stCondLst>
                                  <p:childTnLst>
                                    <p:set>
                                      <p:cBhvr>
                                        <p:cTn id="67" dur="1" fill="hold">
                                          <p:stCondLst>
                                            <p:cond delay="0"/>
                                          </p:stCondLst>
                                        </p:cTn>
                                        <p:tgtEl>
                                          <p:spTgt spid="321"/>
                                        </p:tgtEl>
                                        <p:attrNameLst>
                                          <p:attrName>style.visibility</p:attrName>
                                        </p:attrNameLst>
                                      </p:cBhvr>
                                      <p:to>
                                        <p:strVal val="visible"/>
                                      </p:to>
                                    </p:set>
                                    <p:animEffect transition="in" filter="fade">
                                      <p:cBhvr>
                                        <p:cTn id="68" dur="500"/>
                                        <p:tgtEl>
                                          <p:spTgt spid="321"/>
                                        </p:tgtEl>
                                      </p:cBhvr>
                                    </p:animEffect>
                                  </p:childTnLst>
                                </p:cTn>
                              </p:par>
                              <p:par>
                                <p:cTn id="69" presetID="10" presetClass="exit" presetSubtype="0" fill="hold" nodeType="withEffect">
                                  <p:stCondLst>
                                    <p:cond delay="0"/>
                                  </p:stCondLst>
                                  <p:childTnLst>
                                    <p:animEffect transition="out" filter="fade">
                                      <p:cBhvr>
                                        <p:cTn id="70" dur="500"/>
                                        <p:tgtEl>
                                          <p:spTgt spid="315"/>
                                        </p:tgtEl>
                                      </p:cBhvr>
                                    </p:animEffect>
                                    <p:set>
                                      <p:cBhvr>
                                        <p:cTn id="71" dur="1" fill="hold">
                                          <p:stCondLst>
                                            <p:cond delay="500"/>
                                          </p:stCondLst>
                                        </p:cTn>
                                        <p:tgtEl>
                                          <p:spTgt spid="315"/>
                                        </p:tgtEl>
                                        <p:attrNameLst>
                                          <p:attrName>style.visibility</p:attrName>
                                        </p:attrNameLst>
                                      </p:cBhvr>
                                      <p:to>
                                        <p:strVal val="hidden"/>
                                      </p:to>
                                    </p:set>
                                  </p:childTnLst>
                                </p:cTn>
                              </p:par>
                              <p:par>
                                <p:cTn id="72" presetID="10" presetClass="exit" presetSubtype="0" fill="hold" nodeType="withEffect">
                                  <p:stCondLst>
                                    <p:cond delay="0"/>
                                  </p:stCondLst>
                                  <p:childTnLst>
                                    <p:animEffect transition="out" filter="fade">
                                      <p:cBhvr>
                                        <p:cTn id="73" dur="500"/>
                                        <p:tgtEl>
                                          <p:spTgt spid="316"/>
                                        </p:tgtEl>
                                      </p:cBhvr>
                                    </p:animEffect>
                                    <p:set>
                                      <p:cBhvr>
                                        <p:cTn id="74" dur="1" fill="hold">
                                          <p:stCondLst>
                                            <p:cond delay="500"/>
                                          </p:stCondLst>
                                        </p:cTn>
                                        <p:tgtEl>
                                          <p:spTgt spid="316"/>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317"/>
                                        </p:tgtEl>
                                      </p:cBhvr>
                                    </p:animEffect>
                                    <p:set>
                                      <p:cBhvr>
                                        <p:cTn id="77" dur="1" fill="hold">
                                          <p:stCondLst>
                                            <p:cond delay="500"/>
                                          </p:stCondLst>
                                        </p:cTn>
                                        <p:tgtEl>
                                          <p:spTgt spid="317"/>
                                        </p:tgtEl>
                                        <p:attrNameLst>
                                          <p:attrName>style.visibility</p:attrName>
                                        </p:attrNameLst>
                                      </p:cBhvr>
                                      <p:to>
                                        <p:strVal val="hidden"/>
                                      </p:to>
                                    </p:set>
                                  </p:childTnLst>
                                </p:cTn>
                              </p:par>
                              <p:par>
                                <p:cTn id="78" presetID="10" presetClass="exit" presetSubtype="0" fill="hold" nodeType="withEffect">
                                  <p:stCondLst>
                                    <p:cond delay="0"/>
                                  </p:stCondLst>
                                  <p:childTnLst>
                                    <p:animEffect transition="out" filter="fade">
                                      <p:cBhvr>
                                        <p:cTn id="79" dur="500"/>
                                        <p:tgtEl>
                                          <p:spTgt spid="318"/>
                                        </p:tgtEl>
                                      </p:cBhvr>
                                    </p:animEffect>
                                    <p:set>
                                      <p:cBhvr>
                                        <p:cTn id="80" dur="1" fill="hold">
                                          <p:stCondLst>
                                            <p:cond delay="500"/>
                                          </p:stCondLst>
                                        </p:cTn>
                                        <p:tgtEl>
                                          <p:spTgt spid="3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pic>
        <p:nvPicPr>
          <p:cNvPr id="331" name="Google Shape;331;p21" descr="5cm"/>
          <p:cNvPicPr preferRelativeResize="0"/>
          <p:nvPr/>
        </p:nvPicPr>
        <p:blipFill rotWithShape="1">
          <a:blip r:embed="rId3">
            <a:alphaModFix/>
          </a:blip>
          <a:srcRect/>
          <a:stretch/>
        </p:blipFill>
        <p:spPr>
          <a:xfrm rot="1530535">
            <a:off x="3079750" y="1003300"/>
            <a:ext cx="3352800" cy="2790825"/>
          </a:xfrm>
          <a:prstGeom prst="rect">
            <a:avLst/>
          </a:prstGeom>
          <a:noFill/>
          <a:ln>
            <a:noFill/>
          </a:ln>
        </p:spPr>
      </p:pic>
      <p:pic>
        <p:nvPicPr>
          <p:cNvPr id="332" name="Google Shape;332;p21" descr="5cm"/>
          <p:cNvPicPr preferRelativeResize="0"/>
          <p:nvPr/>
        </p:nvPicPr>
        <p:blipFill rotWithShape="1">
          <a:blip r:embed="rId3">
            <a:alphaModFix/>
          </a:blip>
          <a:srcRect/>
          <a:stretch/>
        </p:blipFill>
        <p:spPr>
          <a:xfrm rot="625845">
            <a:off x="2895600" y="533400"/>
            <a:ext cx="3352800" cy="2790825"/>
          </a:xfrm>
          <a:prstGeom prst="rect">
            <a:avLst/>
          </a:prstGeom>
          <a:noFill/>
          <a:ln>
            <a:noFill/>
          </a:ln>
        </p:spPr>
      </p:pic>
      <p:pic>
        <p:nvPicPr>
          <p:cNvPr id="333" name="Google Shape;333;p21" descr="5cm"/>
          <p:cNvPicPr preferRelativeResize="0"/>
          <p:nvPr/>
        </p:nvPicPr>
        <p:blipFill rotWithShape="1">
          <a:blip r:embed="rId3">
            <a:alphaModFix/>
          </a:blip>
          <a:srcRect/>
          <a:stretch/>
        </p:blipFill>
        <p:spPr>
          <a:xfrm rot="-987273">
            <a:off x="2209800" y="-254000"/>
            <a:ext cx="3352800" cy="2790825"/>
          </a:xfrm>
          <a:prstGeom prst="rect">
            <a:avLst/>
          </a:prstGeom>
          <a:noFill/>
          <a:ln>
            <a:noFill/>
          </a:ln>
        </p:spPr>
      </p:pic>
      <p:pic>
        <p:nvPicPr>
          <p:cNvPr id="334" name="Google Shape;334;p21" descr="5cm"/>
          <p:cNvPicPr preferRelativeResize="0"/>
          <p:nvPr/>
        </p:nvPicPr>
        <p:blipFill rotWithShape="1">
          <a:blip r:embed="rId3">
            <a:alphaModFix/>
          </a:blip>
          <a:srcRect/>
          <a:stretch/>
        </p:blipFill>
        <p:spPr>
          <a:xfrm rot="1530535">
            <a:off x="3136900" y="1022350"/>
            <a:ext cx="3352800" cy="2790825"/>
          </a:xfrm>
          <a:prstGeom prst="rect">
            <a:avLst/>
          </a:prstGeom>
          <a:noFill/>
          <a:ln>
            <a:noFill/>
          </a:ln>
        </p:spPr>
      </p:pic>
      <p:pic>
        <p:nvPicPr>
          <p:cNvPr id="335" name="Google Shape;335;p21" descr="5cm"/>
          <p:cNvPicPr preferRelativeResize="0"/>
          <p:nvPr/>
        </p:nvPicPr>
        <p:blipFill rotWithShape="1">
          <a:blip r:embed="rId3">
            <a:alphaModFix/>
          </a:blip>
          <a:srcRect/>
          <a:stretch/>
        </p:blipFill>
        <p:spPr>
          <a:xfrm rot="535309">
            <a:off x="2940050" y="419100"/>
            <a:ext cx="3352800" cy="2790825"/>
          </a:xfrm>
          <a:prstGeom prst="rect">
            <a:avLst/>
          </a:prstGeom>
          <a:noFill/>
          <a:ln>
            <a:noFill/>
          </a:ln>
        </p:spPr>
      </p:pic>
      <p:pic>
        <p:nvPicPr>
          <p:cNvPr id="336" name="Google Shape;336;p21" descr="5cm"/>
          <p:cNvPicPr preferRelativeResize="0"/>
          <p:nvPr/>
        </p:nvPicPr>
        <p:blipFill rotWithShape="1">
          <a:blip r:embed="rId3">
            <a:alphaModFix/>
          </a:blip>
          <a:srcRect/>
          <a:stretch/>
        </p:blipFill>
        <p:spPr>
          <a:xfrm rot="1870013">
            <a:off x="3125788" y="1066800"/>
            <a:ext cx="3608387" cy="3003550"/>
          </a:xfrm>
          <a:prstGeom prst="rect">
            <a:avLst/>
          </a:prstGeom>
          <a:noFill/>
          <a:ln>
            <a:noFill/>
          </a:ln>
        </p:spPr>
      </p:pic>
      <p:pic>
        <p:nvPicPr>
          <p:cNvPr id="337" name="Google Shape;337;p21" descr="5cm"/>
          <p:cNvPicPr preferRelativeResize="0"/>
          <p:nvPr/>
        </p:nvPicPr>
        <p:blipFill rotWithShape="1">
          <a:blip r:embed="rId3">
            <a:alphaModFix/>
          </a:blip>
          <a:srcRect/>
          <a:stretch/>
        </p:blipFill>
        <p:spPr>
          <a:xfrm>
            <a:off x="2654300" y="361950"/>
            <a:ext cx="3016250" cy="2600325"/>
          </a:xfrm>
          <a:prstGeom prst="rect">
            <a:avLst/>
          </a:prstGeom>
          <a:noFill/>
          <a:ln>
            <a:noFill/>
          </a:ln>
        </p:spPr>
      </p:pic>
      <p:pic>
        <p:nvPicPr>
          <p:cNvPr id="338" name="Google Shape;338;p21" descr="3cm"/>
          <p:cNvPicPr preferRelativeResize="0"/>
          <p:nvPr/>
        </p:nvPicPr>
        <p:blipFill rotWithShape="1">
          <a:blip r:embed="rId4">
            <a:alphaModFix/>
          </a:blip>
          <a:srcRect/>
          <a:stretch/>
        </p:blipFill>
        <p:spPr>
          <a:xfrm>
            <a:off x="-3962400" y="3048000"/>
            <a:ext cx="2619375" cy="1884363"/>
          </a:xfrm>
          <a:prstGeom prst="rect">
            <a:avLst/>
          </a:prstGeom>
          <a:noFill/>
          <a:ln>
            <a:noFill/>
          </a:ln>
        </p:spPr>
      </p:pic>
      <p:pic>
        <p:nvPicPr>
          <p:cNvPr id="339" name="Google Shape;339;p21" descr="5cm"/>
          <p:cNvPicPr preferRelativeResize="0"/>
          <p:nvPr/>
        </p:nvPicPr>
        <p:blipFill rotWithShape="1">
          <a:blip r:embed="rId3">
            <a:alphaModFix/>
          </a:blip>
          <a:srcRect/>
          <a:stretch/>
        </p:blipFill>
        <p:spPr>
          <a:xfrm rot="-1880924">
            <a:off x="-2667000" y="-3429000"/>
            <a:ext cx="3486150" cy="2901950"/>
          </a:xfrm>
          <a:prstGeom prst="rect">
            <a:avLst/>
          </a:prstGeom>
          <a:noFill/>
          <a:ln>
            <a:noFill/>
          </a:ln>
        </p:spPr>
      </p:pic>
      <p:pic>
        <p:nvPicPr>
          <p:cNvPr id="340" name="Google Shape;340;p21" descr="5cm"/>
          <p:cNvPicPr preferRelativeResize="0"/>
          <p:nvPr/>
        </p:nvPicPr>
        <p:blipFill rotWithShape="1">
          <a:blip r:embed="rId3">
            <a:alphaModFix/>
          </a:blip>
          <a:srcRect/>
          <a:stretch/>
        </p:blipFill>
        <p:spPr>
          <a:xfrm>
            <a:off x="2819400" y="-3810000"/>
            <a:ext cx="3048000" cy="2536825"/>
          </a:xfrm>
          <a:prstGeom prst="rect">
            <a:avLst/>
          </a:prstGeom>
          <a:noFill/>
          <a:ln>
            <a:noFill/>
          </a:ln>
        </p:spPr>
      </p:pic>
      <p:pic>
        <p:nvPicPr>
          <p:cNvPr id="341" name="Google Shape;341;p21" descr="5cm"/>
          <p:cNvPicPr preferRelativeResize="0"/>
          <p:nvPr/>
        </p:nvPicPr>
        <p:blipFill rotWithShape="1">
          <a:blip r:embed="rId3">
            <a:alphaModFix/>
          </a:blip>
          <a:srcRect/>
          <a:stretch/>
        </p:blipFill>
        <p:spPr>
          <a:xfrm rot="-1880924">
            <a:off x="1604963" y="1098550"/>
            <a:ext cx="3581400" cy="2981325"/>
          </a:xfrm>
          <a:prstGeom prst="rect">
            <a:avLst/>
          </a:prstGeom>
          <a:noFill/>
          <a:ln>
            <a:noFill/>
          </a:ln>
        </p:spPr>
      </p:pic>
      <p:pic>
        <p:nvPicPr>
          <p:cNvPr id="342" name="Google Shape;342;p21" descr="3cm"/>
          <p:cNvPicPr preferRelativeResize="0"/>
          <p:nvPr/>
        </p:nvPicPr>
        <p:blipFill rotWithShape="1">
          <a:blip r:embed="rId4">
            <a:alphaModFix/>
          </a:blip>
          <a:srcRect/>
          <a:stretch/>
        </p:blipFill>
        <p:spPr>
          <a:xfrm>
            <a:off x="76200" y="2959100"/>
            <a:ext cx="2619375" cy="1884363"/>
          </a:xfrm>
          <a:prstGeom prst="rect">
            <a:avLst/>
          </a:prstGeom>
          <a:noFill/>
          <a:ln>
            <a:noFill/>
          </a:ln>
        </p:spPr>
      </p:pic>
      <p:sp>
        <p:nvSpPr>
          <p:cNvPr id="343" name="Google Shape;343;p21"/>
          <p:cNvSpPr txBox="1">
            <a:spLocks noGrp="1"/>
          </p:cNvSpPr>
          <p:nvPr>
            <p:ph type="title"/>
          </p:nvPr>
        </p:nvSpPr>
        <p:spPr>
          <a:xfrm>
            <a:off x="-76200" y="222250"/>
            <a:ext cx="2971800" cy="609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sz="3600">
                <a:solidFill>
                  <a:srgbClr val="00B0F0"/>
                </a:solidFill>
                <a:latin typeface="Tahoma"/>
                <a:ea typeface="Tahoma"/>
                <a:cs typeface="Tahoma"/>
                <a:sym typeface="Tahoma"/>
              </a:rPr>
              <a:t>Thực hành:</a:t>
            </a:r>
            <a:endParaRPr/>
          </a:p>
        </p:txBody>
      </p:sp>
      <p:sp>
        <p:nvSpPr>
          <p:cNvPr id="344" name="Google Shape;344;p21"/>
          <p:cNvSpPr txBox="1"/>
          <p:nvPr/>
        </p:nvSpPr>
        <p:spPr>
          <a:xfrm>
            <a:off x="2152650" y="2743200"/>
            <a:ext cx="457200" cy="5191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33CC"/>
                </a:solidFill>
                <a:latin typeface="Verdana"/>
                <a:ea typeface="Verdana"/>
                <a:cs typeface="Verdana"/>
                <a:sym typeface="Verdana"/>
              </a:rPr>
              <a:t>A</a:t>
            </a:r>
            <a:endParaRPr/>
          </a:p>
        </p:txBody>
      </p:sp>
      <p:sp>
        <p:nvSpPr>
          <p:cNvPr id="345" name="Google Shape;345;p21"/>
          <p:cNvSpPr txBox="1"/>
          <p:nvPr/>
        </p:nvSpPr>
        <p:spPr>
          <a:xfrm>
            <a:off x="2133600" y="4495800"/>
            <a:ext cx="457200" cy="5191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33CC"/>
                </a:solidFill>
                <a:latin typeface="Verdana"/>
                <a:ea typeface="Verdana"/>
                <a:cs typeface="Verdana"/>
                <a:sym typeface="Verdana"/>
              </a:rPr>
              <a:t>D</a:t>
            </a:r>
            <a:endParaRPr/>
          </a:p>
        </p:txBody>
      </p:sp>
      <p:sp>
        <p:nvSpPr>
          <p:cNvPr id="346" name="Google Shape;346;p21"/>
          <p:cNvSpPr txBox="1"/>
          <p:nvPr/>
        </p:nvSpPr>
        <p:spPr>
          <a:xfrm>
            <a:off x="5734050" y="4495800"/>
            <a:ext cx="457200" cy="5191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33CC"/>
                </a:solidFill>
                <a:latin typeface="Verdana"/>
                <a:ea typeface="Verdana"/>
                <a:cs typeface="Verdana"/>
                <a:sym typeface="Verdana"/>
              </a:rPr>
              <a:t>C</a:t>
            </a:r>
            <a:endParaRPr/>
          </a:p>
        </p:txBody>
      </p:sp>
      <p:sp>
        <p:nvSpPr>
          <p:cNvPr id="347" name="Google Shape;347;p21"/>
          <p:cNvSpPr txBox="1"/>
          <p:nvPr/>
        </p:nvSpPr>
        <p:spPr>
          <a:xfrm>
            <a:off x="5734050" y="2819400"/>
            <a:ext cx="381000" cy="5191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a:solidFill>
                  <a:srgbClr val="FF33CC"/>
                </a:solidFill>
                <a:latin typeface="Verdana"/>
                <a:ea typeface="Verdana"/>
                <a:cs typeface="Verdana"/>
                <a:sym typeface="Verdana"/>
              </a:rPr>
              <a:t>B</a:t>
            </a:r>
            <a:endParaRPr/>
          </a:p>
        </p:txBody>
      </p:sp>
      <p:cxnSp>
        <p:nvCxnSpPr>
          <p:cNvPr id="348" name="Google Shape;348;p21"/>
          <p:cNvCxnSpPr/>
          <p:nvPr/>
        </p:nvCxnSpPr>
        <p:spPr>
          <a:xfrm>
            <a:off x="2686050" y="2971800"/>
            <a:ext cx="2971800" cy="1828800"/>
          </a:xfrm>
          <a:prstGeom prst="straightConnector1">
            <a:avLst/>
          </a:prstGeom>
          <a:noFill/>
          <a:ln w="38100" cap="flat" cmpd="sng">
            <a:solidFill>
              <a:schemeClr val="dk1"/>
            </a:solidFill>
            <a:prstDash val="solid"/>
            <a:round/>
            <a:headEnd type="none" w="med" len="med"/>
            <a:tailEnd type="none" w="med" len="med"/>
          </a:ln>
        </p:spPr>
      </p:cxnSp>
      <p:cxnSp>
        <p:nvCxnSpPr>
          <p:cNvPr id="349" name="Google Shape;349;p21"/>
          <p:cNvCxnSpPr/>
          <p:nvPr/>
        </p:nvCxnSpPr>
        <p:spPr>
          <a:xfrm rot="10800000" flipH="1">
            <a:off x="2686050" y="2971800"/>
            <a:ext cx="2971800" cy="1828800"/>
          </a:xfrm>
          <a:prstGeom prst="straightConnector1">
            <a:avLst/>
          </a:prstGeom>
          <a:noFill/>
          <a:ln w="38100" cap="flat" cmpd="sng">
            <a:solidFill>
              <a:schemeClr val="dk1"/>
            </a:solidFill>
            <a:prstDash val="solid"/>
            <a:round/>
            <a:headEnd type="none" w="med" len="med"/>
            <a:tailEnd type="none" w="med" len="med"/>
          </a:ln>
        </p:spPr>
      </p:cxnSp>
      <p:sp>
        <p:nvSpPr>
          <p:cNvPr id="350" name="Google Shape;350;p21"/>
          <p:cNvSpPr txBox="1">
            <a:spLocks noGrp="1"/>
          </p:cNvSpPr>
          <p:nvPr>
            <p:ph type="body" idx="1"/>
          </p:nvPr>
        </p:nvSpPr>
        <p:spPr>
          <a:xfrm>
            <a:off x="0" y="838200"/>
            <a:ext cx="6115050" cy="9906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Clr>
                <a:schemeClr val="dk1"/>
              </a:buClr>
              <a:buSzPts val="2400"/>
              <a:buFont typeface="Tahoma"/>
              <a:buNone/>
            </a:pPr>
            <a:r>
              <a:rPr lang="en-US" sz="2400">
                <a:latin typeface="Tahoma"/>
                <a:ea typeface="Tahoma"/>
                <a:cs typeface="Tahoma"/>
                <a:sym typeface="Tahoma"/>
              </a:rPr>
              <a:t>Kiểm tra một tứ giác có phải là một hình chữ nhật không chỉ bằng compa.</a:t>
            </a:r>
            <a:endParaRPr/>
          </a:p>
        </p:txBody>
      </p:sp>
      <p:sp>
        <p:nvSpPr>
          <p:cNvPr id="351" name="Google Shape;351;p21"/>
          <p:cNvSpPr txBox="1"/>
          <p:nvPr/>
        </p:nvSpPr>
        <p:spPr>
          <a:xfrm>
            <a:off x="6178550" y="1828800"/>
            <a:ext cx="2286000" cy="4730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chemeClr val="dk1"/>
                </a:solidFill>
                <a:latin typeface="Tahoma"/>
                <a:ea typeface="Tahoma"/>
                <a:cs typeface="Tahoma"/>
                <a:sym typeface="Tahoma"/>
              </a:rPr>
              <a:t>AB=CD</a:t>
            </a:r>
            <a:endParaRPr/>
          </a:p>
        </p:txBody>
      </p:sp>
      <p:sp>
        <p:nvSpPr>
          <p:cNvPr id="352" name="Google Shape;352;p21"/>
          <p:cNvSpPr txBox="1"/>
          <p:nvPr/>
        </p:nvSpPr>
        <p:spPr>
          <a:xfrm>
            <a:off x="6172200" y="2438400"/>
            <a:ext cx="7016750" cy="16319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chemeClr val="dk1"/>
                </a:solidFill>
                <a:latin typeface="Tahoma"/>
                <a:ea typeface="Tahoma"/>
                <a:cs typeface="Tahoma"/>
                <a:sym typeface="Tahoma"/>
              </a:rPr>
              <a:t>AD=BC</a:t>
            </a:r>
            <a:endParaRPr/>
          </a:p>
          <a:p>
            <a:pPr marL="0" marR="0" lvl="0" indent="0" algn="l" rtl="0">
              <a:spcBef>
                <a:spcPts val="1200"/>
              </a:spcBef>
              <a:spcAft>
                <a:spcPts val="0"/>
              </a:spcAft>
              <a:buNone/>
            </a:pPr>
            <a:r>
              <a:rPr lang="en-US" sz="2400">
                <a:solidFill>
                  <a:schemeClr val="dk1"/>
                </a:solidFill>
                <a:latin typeface="Tahoma"/>
                <a:ea typeface="Tahoma"/>
                <a:cs typeface="Tahoma"/>
                <a:sym typeface="Tahoma"/>
              </a:rPr>
              <a:t>Vậy tứ giác ABCD </a:t>
            </a:r>
            <a:endParaRPr/>
          </a:p>
          <a:p>
            <a:pPr marL="0" marR="0" lvl="0" indent="0" algn="l" rtl="0">
              <a:spcBef>
                <a:spcPts val="1200"/>
              </a:spcBef>
              <a:spcAft>
                <a:spcPts val="0"/>
              </a:spcAft>
              <a:buNone/>
            </a:pPr>
            <a:r>
              <a:rPr lang="en-US" sz="2400">
                <a:solidFill>
                  <a:schemeClr val="dk1"/>
                </a:solidFill>
                <a:latin typeface="Tahoma"/>
                <a:ea typeface="Tahoma"/>
                <a:cs typeface="Tahoma"/>
                <a:sym typeface="Tahoma"/>
              </a:rPr>
              <a:t>là hình bình hành</a:t>
            </a:r>
            <a:endParaRPr/>
          </a:p>
        </p:txBody>
      </p:sp>
      <p:sp>
        <p:nvSpPr>
          <p:cNvPr id="353" name="Google Shape;353;p21"/>
          <p:cNvSpPr/>
          <p:nvPr/>
        </p:nvSpPr>
        <p:spPr>
          <a:xfrm>
            <a:off x="2686050" y="2971800"/>
            <a:ext cx="2971800" cy="1828800"/>
          </a:xfrm>
          <a:prstGeom prst="rect">
            <a:avLst/>
          </a:pr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54" name="Google Shape;354;p21"/>
          <p:cNvSpPr txBox="1"/>
          <p:nvPr/>
        </p:nvSpPr>
        <p:spPr>
          <a:xfrm>
            <a:off x="6248400" y="4724400"/>
            <a:ext cx="2362200" cy="4730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500" b="1">
                <a:solidFill>
                  <a:schemeClr val="dk1"/>
                </a:solidFill>
                <a:latin typeface="Verdana"/>
                <a:ea typeface="Verdana"/>
                <a:cs typeface="Verdana"/>
                <a:sym typeface="Verdana"/>
              </a:rPr>
              <a:t>DB=AC</a:t>
            </a:r>
            <a:endParaRPr/>
          </a:p>
        </p:txBody>
      </p:sp>
      <p:sp>
        <p:nvSpPr>
          <p:cNvPr id="355" name="Google Shape;355;p21"/>
          <p:cNvSpPr txBox="1"/>
          <p:nvPr/>
        </p:nvSpPr>
        <p:spPr>
          <a:xfrm>
            <a:off x="6172200" y="1219200"/>
            <a:ext cx="2952750" cy="4619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0000"/>
                </a:solidFill>
                <a:latin typeface="Verdana"/>
                <a:ea typeface="Verdana"/>
                <a:cs typeface="Verdana"/>
                <a:sym typeface="Verdana"/>
              </a:rPr>
              <a:t>Đo các cạnh đối</a:t>
            </a:r>
            <a:endParaRPr/>
          </a:p>
        </p:txBody>
      </p:sp>
      <p:sp>
        <p:nvSpPr>
          <p:cNvPr id="356" name="Google Shape;356;p21"/>
          <p:cNvSpPr txBox="1"/>
          <p:nvPr/>
        </p:nvSpPr>
        <p:spPr>
          <a:xfrm>
            <a:off x="6248400" y="4114800"/>
            <a:ext cx="3124200" cy="4730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500" b="1">
                <a:solidFill>
                  <a:srgbClr val="FF0000"/>
                </a:solidFill>
                <a:latin typeface="Verdana"/>
                <a:ea typeface="Verdana"/>
                <a:cs typeface="Verdana"/>
                <a:sym typeface="Verdana"/>
              </a:rPr>
              <a:t>Đo đường chéo</a:t>
            </a:r>
            <a:endParaRPr/>
          </a:p>
        </p:txBody>
      </p:sp>
      <p:sp>
        <p:nvSpPr>
          <p:cNvPr id="357" name="Google Shape;357;p21"/>
          <p:cNvSpPr txBox="1"/>
          <p:nvPr/>
        </p:nvSpPr>
        <p:spPr>
          <a:xfrm>
            <a:off x="152400" y="5570538"/>
            <a:ext cx="8991600" cy="83026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Tahoma"/>
                <a:ea typeface="Tahoma"/>
                <a:cs typeface="Tahoma"/>
                <a:sym typeface="Tahoma"/>
              </a:rPr>
              <a:t>Hình bình hành ABCD có hai đường chéo bẳng nhau là hình chữ nhật (theo </a:t>
            </a:r>
            <a:r>
              <a:rPr lang="en-US" sz="2400" b="1">
                <a:solidFill>
                  <a:schemeClr val="dk1"/>
                </a:solidFill>
                <a:latin typeface="Tahoma"/>
                <a:ea typeface="Tahoma"/>
                <a:cs typeface="Tahoma"/>
                <a:sym typeface="Tahoma"/>
              </a:rPr>
              <a:t>Dấu hiệu 4</a:t>
            </a:r>
            <a:r>
              <a:rPr lang="en-US" sz="2400">
                <a:solidFill>
                  <a:schemeClr val="dk1"/>
                </a:solidFill>
                <a:latin typeface="Tahoma"/>
                <a:ea typeface="Tahoma"/>
                <a:cs typeface="Tahoma"/>
                <a:sym typeface="Tahoma"/>
              </a:rPr>
              <a:t>)</a:t>
            </a:r>
            <a:endParaRPr sz="2400" b="1">
              <a:solidFill>
                <a:schemeClr val="dk1"/>
              </a:solidFill>
              <a:latin typeface="Tahoma"/>
              <a:ea typeface="Tahoma"/>
              <a:cs typeface="Tahoma"/>
              <a:sym typeface="Tahom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5"/>
                                        </p:tgtEl>
                                        <p:attrNameLst>
                                          <p:attrName>style.visibility</p:attrName>
                                        </p:attrNameLst>
                                      </p:cBhvr>
                                      <p:to>
                                        <p:strVal val="visible"/>
                                      </p:to>
                                    </p:set>
                                    <p:animEffect transition="in" filter="fade">
                                      <p:cBhvr>
                                        <p:cTn id="7" dur="500"/>
                                        <p:tgtEl>
                                          <p:spTgt spid="355"/>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37"/>
                                        </p:tgtEl>
                                        <p:attrNameLst>
                                          <p:attrName>style.visibility</p:attrName>
                                        </p:attrNameLst>
                                      </p:cBhvr>
                                      <p:to>
                                        <p:strVal val="visible"/>
                                      </p:to>
                                    </p:set>
                                  </p:childTnLst>
                                </p:cTn>
                              </p:par>
                            </p:childTnLst>
                          </p:cTn>
                        </p:par>
                        <p:par>
                          <p:cTn id="11" fill="hold">
                            <p:stCondLst>
                              <p:cond delay="501"/>
                            </p:stCondLst>
                            <p:childTnLst>
                              <p:par>
                                <p:cTn id="12" presetID="10" presetClass="entr" presetSubtype="0" fill="hold" nodeType="afterEffect">
                                  <p:stCondLst>
                                    <p:cond delay="0"/>
                                  </p:stCondLst>
                                  <p:childTnLst>
                                    <p:set>
                                      <p:cBhvr>
                                        <p:cTn id="13" dur="1" fill="hold">
                                          <p:stCondLst>
                                            <p:cond delay="0"/>
                                          </p:stCondLst>
                                        </p:cTn>
                                        <p:tgtEl>
                                          <p:spTgt spid="351"/>
                                        </p:tgtEl>
                                        <p:attrNameLst>
                                          <p:attrName>style.visibility</p:attrName>
                                        </p:attrNameLst>
                                      </p:cBhvr>
                                      <p:to>
                                        <p:strVal val="visible"/>
                                      </p:to>
                                    </p:set>
                                    <p:animEffect transition="in" filter="fade">
                                      <p:cBhvr>
                                        <p:cTn id="14" dur="500"/>
                                        <p:tgtEl>
                                          <p:spTgt spid="351"/>
                                        </p:tgtEl>
                                      </p:cBhvr>
                                    </p:animEffect>
                                  </p:childTnLst>
                                </p:cTn>
                              </p:par>
                            </p:childTnLst>
                          </p:cTn>
                        </p:par>
                        <p:par>
                          <p:cTn id="15" fill="hold">
                            <p:stCondLst>
                              <p:cond delay="1001"/>
                            </p:stCondLst>
                            <p:childTnLst>
                              <p:par>
                                <p:cTn id="16" presetID="10" presetClass="exit" presetSubtype="0" fill="hold" nodeType="afterEffect">
                                  <p:stCondLst>
                                    <p:cond delay="0"/>
                                  </p:stCondLst>
                                  <p:childTnLst>
                                    <p:animEffect transition="out" filter="fade">
                                      <p:cBhvr>
                                        <p:cTn id="17" dur="2000"/>
                                        <p:tgtEl>
                                          <p:spTgt spid="337"/>
                                        </p:tgtEl>
                                      </p:cBhvr>
                                    </p:animEffect>
                                    <p:set>
                                      <p:cBhvr>
                                        <p:cTn id="18" dur="1" fill="hold">
                                          <p:stCondLst>
                                            <p:cond delay="2000"/>
                                          </p:stCondLst>
                                        </p:cTn>
                                        <p:tgtEl>
                                          <p:spTgt spid="337"/>
                                        </p:tgtEl>
                                        <p:attrNameLst>
                                          <p:attrName>style.visibility</p:attrName>
                                        </p:attrNameLst>
                                      </p:cBhvr>
                                      <p:to>
                                        <p:strVal val="hidden"/>
                                      </p:to>
                                    </p:set>
                                  </p:childTnLst>
                                </p:cTn>
                              </p:par>
                            </p:childTnLst>
                          </p:cTn>
                        </p:par>
                        <p:par>
                          <p:cTn id="19" fill="hold">
                            <p:stCondLst>
                              <p:cond delay="3001"/>
                            </p:stCondLst>
                            <p:childTnLst>
                              <p:par>
                                <p:cTn id="20" presetID="1" presetClass="entr" presetSubtype="0" fill="hold" nodeType="afterEffect">
                                  <p:stCondLst>
                                    <p:cond delay="0"/>
                                  </p:stCondLst>
                                  <p:childTnLst>
                                    <p:set>
                                      <p:cBhvr>
                                        <p:cTn id="21" dur="1" fill="hold">
                                          <p:stCondLst>
                                            <p:cond delay="0"/>
                                          </p:stCondLst>
                                        </p:cTn>
                                        <p:tgtEl>
                                          <p:spTgt spid="342"/>
                                        </p:tgtEl>
                                        <p:attrNameLst>
                                          <p:attrName>style.visibility</p:attrName>
                                        </p:attrNameLst>
                                      </p:cBhvr>
                                      <p:to>
                                        <p:strVal val="visible"/>
                                      </p:to>
                                    </p:set>
                                  </p:childTnLst>
                                </p:cTn>
                              </p:par>
                            </p:childTnLst>
                          </p:cTn>
                        </p:par>
                        <p:par>
                          <p:cTn id="22" fill="hold">
                            <p:stCondLst>
                              <p:cond delay="3002"/>
                            </p:stCondLst>
                            <p:childTnLst>
                              <p:par>
                                <p:cTn id="23" presetID="10" presetClass="entr" presetSubtype="0" fill="hold" nodeType="afterEffect">
                                  <p:stCondLst>
                                    <p:cond delay="0"/>
                                  </p:stCondLst>
                                  <p:childTnLst>
                                    <p:set>
                                      <p:cBhvr>
                                        <p:cTn id="24" dur="1" fill="hold">
                                          <p:stCondLst>
                                            <p:cond delay="0"/>
                                          </p:stCondLst>
                                        </p:cTn>
                                        <p:tgtEl>
                                          <p:spTgt spid="352"/>
                                        </p:tgtEl>
                                        <p:attrNameLst>
                                          <p:attrName>style.visibility</p:attrName>
                                        </p:attrNameLst>
                                      </p:cBhvr>
                                      <p:to>
                                        <p:strVal val="visible"/>
                                      </p:to>
                                    </p:set>
                                    <p:animEffect transition="in" filter="fade">
                                      <p:cBhvr>
                                        <p:cTn id="25" dur="500"/>
                                        <p:tgtEl>
                                          <p:spTgt spid="352"/>
                                        </p:tgtEl>
                                      </p:cBhvr>
                                    </p:animEffect>
                                  </p:childTnLst>
                                </p:cTn>
                              </p:par>
                            </p:childTnLst>
                          </p:cTn>
                        </p:par>
                        <p:par>
                          <p:cTn id="26" fill="hold">
                            <p:stCondLst>
                              <p:cond delay="3502"/>
                            </p:stCondLst>
                            <p:childTnLst>
                              <p:par>
                                <p:cTn id="27" presetID="10" presetClass="exit" presetSubtype="0" fill="hold" nodeType="afterEffect">
                                  <p:stCondLst>
                                    <p:cond delay="0"/>
                                  </p:stCondLst>
                                  <p:childTnLst>
                                    <p:animEffect transition="out" filter="fade">
                                      <p:cBhvr>
                                        <p:cTn id="28" dur="2000"/>
                                        <p:tgtEl>
                                          <p:spTgt spid="342"/>
                                        </p:tgtEl>
                                      </p:cBhvr>
                                    </p:animEffect>
                                    <p:set>
                                      <p:cBhvr>
                                        <p:cTn id="29" dur="1" fill="hold">
                                          <p:stCondLst>
                                            <p:cond delay="2000"/>
                                          </p:stCondLst>
                                        </p:cTn>
                                        <p:tgtEl>
                                          <p:spTgt spid="342"/>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56"/>
                                        </p:tgtEl>
                                        <p:attrNameLst>
                                          <p:attrName>style.visibility</p:attrName>
                                        </p:attrNameLst>
                                      </p:cBhvr>
                                      <p:to>
                                        <p:strVal val="visible"/>
                                      </p:to>
                                    </p:set>
                                    <p:animEffect transition="in" filter="fade">
                                      <p:cBhvr>
                                        <p:cTn id="34" dur="500"/>
                                        <p:tgtEl>
                                          <p:spTgt spid="356"/>
                                        </p:tgtEl>
                                      </p:cBhvr>
                                    </p:animEffect>
                                  </p:childTnLst>
                                </p:cTn>
                              </p:par>
                            </p:childTnLst>
                          </p:cTn>
                        </p:par>
                        <p:par>
                          <p:cTn id="35" fill="hold">
                            <p:stCondLst>
                              <p:cond delay="500"/>
                            </p:stCondLst>
                            <p:childTnLst>
                              <p:par>
                                <p:cTn id="36" presetID="1" presetClass="entr" presetSubtype="0" fill="hold" nodeType="afterEffect">
                                  <p:stCondLst>
                                    <p:cond delay="0"/>
                                  </p:stCondLst>
                                  <p:childTnLst>
                                    <p:set>
                                      <p:cBhvr>
                                        <p:cTn id="37" dur="1" fill="hold">
                                          <p:stCondLst>
                                            <p:cond delay="0"/>
                                          </p:stCondLst>
                                        </p:cTn>
                                        <p:tgtEl>
                                          <p:spTgt spid="341"/>
                                        </p:tgtEl>
                                        <p:attrNameLst>
                                          <p:attrName>style.visibility</p:attrName>
                                        </p:attrNameLst>
                                      </p:cBhvr>
                                      <p:to>
                                        <p:strVal val="visible"/>
                                      </p:to>
                                    </p:set>
                                  </p:childTnLst>
                                </p:cTn>
                              </p:par>
                            </p:childTnLst>
                          </p:cTn>
                        </p:par>
                        <p:par>
                          <p:cTn id="38" fill="hold">
                            <p:stCondLst>
                              <p:cond delay="501"/>
                            </p:stCondLst>
                            <p:childTnLst>
                              <p:par>
                                <p:cTn id="39" presetID="1" presetClass="entr" presetSubtype="0" fill="hold" nodeType="afterEffect">
                                  <p:stCondLst>
                                    <p:cond delay="0"/>
                                  </p:stCondLst>
                                  <p:childTnLst>
                                    <p:set>
                                      <p:cBhvr>
                                        <p:cTn id="40" dur="1" fill="hold">
                                          <p:stCondLst>
                                            <p:cond delay="0"/>
                                          </p:stCondLst>
                                        </p:cTn>
                                        <p:tgtEl>
                                          <p:spTgt spid="333"/>
                                        </p:tgtEl>
                                        <p:attrNameLst>
                                          <p:attrName>style.visibility</p:attrName>
                                        </p:attrNameLst>
                                      </p:cBhvr>
                                      <p:to>
                                        <p:strVal val="visible"/>
                                      </p:to>
                                    </p:set>
                                  </p:childTnLst>
                                </p:cTn>
                              </p:par>
                            </p:childTnLst>
                          </p:cTn>
                        </p:par>
                        <p:par>
                          <p:cTn id="41" fill="hold">
                            <p:stCondLst>
                              <p:cond delay="502"/>
                            </p:stCondLst>
                            <p:childTnLst>
                              <p:par>
                                <p:cTn id="42" presetID="1" presetClass="exit" presetSubtype="0" fill="hold" nodeType="afterEffect">
                                  <p:stCondLst>
                                    <p:cond delay="1000"/>
                                  </p:stCondLst>
                                  <p:childTnLst>
                                    <p:set>
                                      <p:cBhvr>
                                        <p:cTn id="43" dur="1" fill="hold">
                                          <p:stCondLst>
                                            <p:cond delay="1"/>
                                          </p:stCondLst>
                                        </p:cTn>
                                        <p:tgtEl>
                                          <p:spTgt spid="333"/>
                                        </p:tgtEl>
                                        <p:attrNameLst>
                                          <p:attrName>style.visibility</p:attrName>
                                        </p:attrNameLst>
                                      </p:cBhvr>
                                      <p:to>
                                        <p:strVal val="hidden"/>
                                      </p:to>
                                    </p:set>
                                  </p:childTnLst>
                                </p:cTn>
                              </p:par>
                            </p:childTnLst>
                          </p:cTn>
                        </p:par>
                        <p:par>
                          <p:cTn id="44" fill="hold">
                            <p:stCondLst>
                              <p:cond delay="503"/>
                            </p:stCondLst>
                            <p:childTnLst>
                              <p:par>
                                <p:cTn id="45" presetID="1" presetClass="entr" presetSubtype="0" fill="hold" nodeType="afterEffect">
                                  <p:stCondLst>
                                    <p:cond delay="0"/>
                                  </p:stCondLst>
                                  <p:childTnLst>
                                    <p:set>
                                      <p:cBhvr>
                                        <p:cTn id="46" dur="1" fill="hold">
                                          <p:stCondLst>
                                            <p:cond delay="0"/>
                                          </p:stCondLst>
                                        </p:cTn>
                                        <p:tgtEl>
                                          <p:spTgt spid="332"/>
                                        </p:tgtEl>
                                        <p:attrNameLst>
                                          <p:attrName>style.visibility</p:attrName>
                                        </p:attrNameLst>
                                      </p:cBhvr>
                                      <p:to>
                                        <p:strVal val="visible"/>
                                      </p:to>
                                    </p:set>
                                  </p:childTnLst>
                                </p:cTn>
                              </p:par>
                            </p:childTnLst>
                          </p:cTn>
                        </p:par>
                        <p:par>
                          <p:cTn id="47" fill="hold">
                            <p:stCondLst>
                              <p:cond delay="504"/>
                            </p:stCondLst>
                            <p:childTnLst>
                              <p:par>
                                <p:cTn id="48" presetID="1" presetClass="exit" presetSubtype="0" fill="hold" nodeType="afterEffect">
                                  <p:stCondLst>
                                    <p:cond delay="0"/>
                                  </p:stCondLst>
                                  <p:childTnLst>
                                    <p:set>
                                      <p:cBhvr>
                                        <p:cTn id="49" dur="1" fill="hold">
                                          <p:stCondLst>
                                            <p:cond delay="1"/>
                                          </p:stCondLst>
                                        </p:cTn>
                                        <p:tgtEl>
                                          <p:spTgt spid="332"/>
                                        </p:tgtEl>
                                        <p:attrNameLst>
                                          <p:attrName>style.visibility</p:attrName>
                                        </p:attrNameLst>
                                      </p:cBhvr>
                                      <p:to>
                                        <p:strVal val="hidden"/>
                                      </p:to>
                                    </p:set>
                                  </p:childTnLst>
                                </p:cTn>
                              </p:par>
                            </p:childTnLst>
                          </p:cTn>
                        </p:par>
                        <p:par>
                          <p:cTn id="50" fill="hold">
                            <p:stCondLst>
                              <p:cond delay="505"/>
                            </p:stCondLst>
                            <p:childTnLst>
                              <p:par>
                                <p:cTn id="51" presetID="1" presetClass="entr" presetSubtype="0" fill="hold" nodeType="afterEffect">
                                  <p:stCondLst>
                                    <p:cond delay="0"/>
                                  </p:stCondLst>
                                  <p:childTnLst>
                                    <p:set>
                                      <p:cBhvr>
                                        <p:cTn id="52" dur="1" fill="hold">
                                          <p:stCondLst>
                                            <p:cond delay="0"/>
                                          </p:stCondLst>
                                        </p:cTn>
                                        <p:tgtEl>
                                          <p:spTgt spid="335"/>
                                        </p:tgtEl>
                                        <p:attrNameLst>
                                          <p:attrName>style.visibility</p:attrName>
                                        </p:attrNameLst>
                                      </p:cBhvr>
                                      <p:to>
                                        <p:strVal val="visible"/>
                                      </p:to>
                                    </p:set>
                                  </p:childTnLst>
                                </p:cTn>
                              </p:par>
                            </p:childTnLst>
                          </p:cTn>
                        </p:par>
                        <p:par>
                          <p:cTn id="53" fill="hold">
                            <p:stCondLst>
                              <p:cond delay="506"/>
                            </p:stCondLst>
                            <p:childTnLst>
                              <p:par>
                                <p:cTn id="54" presetID="1" presetClass="exit" presetSubtype="0" fill="hold" nodeType="afterEffect">
                                  <p:stCondLst>
                                    <p:cond delay="1000"/>
                                  </p:stCondLst>
                                  <p:childTnLst>
                                    <p:set>
                                      <p:cBhvr>
                                        <p:cTn id="55" dur="1" fill="hold">
                                          <p:stCondLst>
                                            <p:cond delay="1"/>
                                          </p:stCondLst>
                                        </p:cTn>
                                        <p:tgtEl>
                                          <p:spTgt spid="335"/>
                                        </p:tgtEl>
                                        <p:attrNameLst>
                                          <p:attrName>style.visibility</p:attrName>
                                        </p:attrNameLst>
                                      </p:cBhvr>
                                      <p:to>
                                        <p:strVal val="hidden"/>
                                      </p:to>
                                    </p:set>
                                  </p:childTnLst>
                                </p:cTn>
                              </p:par>
                            </p:childTnLst>
                          </p:cTn>
                        </p:par>
                        <p:par>
                          <p:cTn id="56" fill="hold">
                            <p:stCondLst>
                              <p:cond delay="507"/>
                            </p:stCondLst>
                            <p:childTnLst>
                              <p:par>
                                <p:cTn id="57" presetID="1" presetClass="entr" presetSubtype="0" fill="hold" nodeType="afterEffect">
                                  <p:stCondLst>
                                    <p:cond delay="0"/>
                                  </p:stCondLst>
                                  <p:childTnLst>
                                    <p:set>
                                      <p:cBhvr>
                                        <p:cTn id="58" dur="1" fill="hold">
                                          <p:stCondLst>
                                            <p:cond delay="0"/>
                                          </p:stCondLst>
                                        </p:cTn>
                                        <p:tgtEl>
                                          <p:spTgt spid="331"/>
                                        </p:tgtEl>
                                        <p:attrNameLst>
                                          <p:attrName>style.visibility</p:attrName>
                                        </p:attrNameLst>
                                      </p:cBhvr>
                                      <p:to>
                                        <p:strVal val="visible"/>
                                      </p:to>
                                    </p:set>
                                  </p:childTnLst>
                                </p:cTn>
                              </p:par>
                            </p:childTnLst>
                          </p:cTn>
                        </p:par>
                        <p:par>
                          <p:cTn id="59" fill="hold">
                            <p:stCondLst>
                              <p:cond delay="508"/>
                            </p:stCondLst>
                            <p:childTnLst>
                              <p:par>
                                <p:cTn id="60" presetID="1" presetClass="exit" presetSubtype="0" fill="hold" nodeType="afterEffect">
                                  <p:stCondLst>
                                    <p:cond delay="500"/>
                                  </p:stCondLst>
                                  <p:childTnLst>
                                    <p:set>
                                      <p:cBhvr>
                                        <p:cTn id="61" dur="1" fill="hold">
                                          <p:stCondLst>
                                            <p:cond delay="1"/>
                                          </p:stCondLst>
                                        </p:cTn>
                                        <p:tgtEl>
                                          <p:spTgt spid="331"/>
                                        </p:tgtEl>
                                        <p:attrNameLst>
                                          <p:attrName>style.visibility</p:attrName>
                                        </p:attrNameLst>
                                      </p:cBhvr>
                                      <p:to>
                                        <p:strVal val="hidden"/>
                                      </p:to>
                                    </p:set>
                                  </p:childTnLst>
                                </p:cTn>
                              </p:par>
                            </p:childTnLst>
                          </p:cTn>
                        </p:par>
                        <p:par>
                          <p:cTn id="62" fill="hold">
                            <p:stCondLst>
                              <p:cond delay="509"/>
                            </p:stCondLst>
                            <p:childTnLst>
                              <p:par>
                                <p:cTn id="63" presetID="1" presetClass="entr" presetSubtype="0" fill="hold" nodeType="afterEffect">
                                  <p:stCondLst>
                                    <p:cond delay="0"/>
                                  </p:stCondLst>
                                  <p:childTnLst>
                                    <p:set>
                                      <p:cBhvr>
                                        <p:cTn id="64" dur="1" fill="hold">
                                          <p:stCondLst>
                                            <p:cond delay="0"/>
                                          </p:stCondLst>
                                        </p:cTn>
                                        <p:tgtEl>
                                          <p:spTgt spid="334"/>
                                        </p:tgtEl>
                                        <p:attrNameLst>
                                          <p:attrName>style.visibility</p:attrName>
                                        </p:attrNameLst>
                                      </p:cBhvr>
                                      <p:to>
                                        <p:strVal val="visible"/>
                                      </p:to>
                                    </p:set>
                                  </p:childTnLst>
                                </p:cTn>
                              </p:par>
                            </p:childTnLst>
                          </p:cTn>
                        </p:par>
                        <p:par>
                          <p:cTn id="65" fill="hold">
                            <p:stCondLst>
                              <p:cond delay="510"/>
                            </p:stCondLst>
                            <p:childTnLst>
                              <p:par>
                                <p:cTn id="66" presetID="1" presetClass="exit" presetSubtype="0" fill="hold" nodeType="afterEffect">
                                  <p:stCondLst>
                                    <p:cond delay="500"/>
                                  </p:stCondLst>
                                  <p:childTnLst>
                                    <p:set>
                                      <p:cBhvr>
                                        <p:cTn id="67" dur="1" fill="hold">
                                          <p:stCondLst>
                                            <p:cond delay="1"/>
                                          </p:stCondLst>
                                        </p:cTn>
                                        <p:tgtEl>
                                          <p:spTgt spid="334"/>
                                        </p:tgtEl>
                                        <p:attrNameLst>
                                          <p:attrName>style.visibility</p:attrName>
                                        </p:attrNameLst>
                                      </p:cBhvr>
                                      <p:to>
                                        <p:strVal val="hidden"/>
                                      </p:to>
                                    </p:set>
                                  </p:childTnLst>
                                </p:cTn>
                              </p:par>
                            </p:childTnLst>
                          </p:cTn>
                        </p:par>
                        <p:par>
                          <p:cTn id="68" fill="hold">
                            <p:stCondLst>
                              <p:cond delay="511"/>
                            </p:stCondLst>
                            <p:childTnLst>
                              <p:par>
                                <p:cTn id="69" presetID="1" presetClass="entr" presetSubtype="0" fill="hold" nodeType="afterEffect">
                                  <p:stCondLst>
                                    <p:cond delay="0"/>
                                  </p:stCondLst>
                                  <p:childTnLst>
                                    <p:set>
                                      <p:cBhvr>
                                        <p:cTn id="70" dur="1" fill="hold">
                                          <p:stCondLst>
                                            <p:cond delay="0"/>
                                          </p:stCondLst>
                                        </p:cTn>
                                        <p:tgtEl>
                                          <p:spTgt spid="33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354">
                                            <p:txEl>
                                              <p:pRg st="0" end="0"/>
                                            </p:txEl>
                                          </p:spTgt>
                                        </p:tgtEl>
                                        <p:attrNameLst>
                                          <p:attrName>style.visibility</p:attrName>
                                        </p:attrNameLst>
                                      </p:cBhvr>
                                      <p:to>
                                        <p:strVal val="visible"/>
                                      </p:to>
                                    </p:set>
                                    <p:animEffect transition="in" filter="fade">
                                      <p:cBhvr>
                                        <p:cTn id="75" dur="500"/>
                                        <p:tgtEl>
                                          <p:spTgt spid="354">
                                            <p:txEl>
                                              <p:pRg st="0" end="0"/>
                                            </p:txEl>
                                          </p:spTgt>
                                        </p:tgtEl>
                                      </p:cBhvr>
                                    </p:animEffect>
                                  </p:childTnLst>
                                </p:cTn>
                              </p:par>
                            </p:childTnLst>
                          </p:cTn>
                        </p:par>
                        <p:par>
                          <p:cTn id="76" fill="hold">
                            <p:stCondLst>
                              <p:cond delay="500"/>
                            </p:stCondLst>
                            <p:childTnLst>
                              <p:par>
                                <p:cTn id="77" presetID="10" presetClass="exit" presetSubtype="0" fill="hold" nodeType="afterEffect">
                                  <p:stCondLst>
                                    <p:cond delay="0"/>
                                  </p:stCondLst>
                                  <p:childTnLst>
                                    <p:animEffect transition="out" filter="fade">
                                      <p:cBhvr>
                                        <p:cTn id="78" dur="2000"/>
                                        <p:tgtEl>
                                          <p:spTgt spid="336"/>
                                        </p:tgtEl>
                                      </p:cBhvr>
                                    </p:animEffect>
                                    <p:set>
                                      <p:cBhvr>
                                        <p:cTn id="79" dur="1" fill="hold">
                                          <p:stCondLst>
                                            <p:cond delay="2000"/>
                                          </p:stCondLst>
                                        </p:cTn>
                                        <p:tgtEl>
                                          <p:spTgt spid="336"/>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357"/>
                                        </p:tgtEl>
                                        <p:attrNameLst>
                                          <p:attrName>style.visibility</p:attrName>
                                        </p:attrNameLst>
                                      </p:cBhvr>
                                      <p:to>
                                        <p:strVal val="visible"/>
                                      </p:to>
                                    </p:set>
                                    <p:animEffect transition="in" filter="fade">
                                      <p:cBhvr>
                                        <p:cTn id="84" dur="2000"/>
                                        <p:tgtEl>
                                          <p:spTgt spid="3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22"/>
          <p:cNvSpPr/>
          <p:nvPr/>
        </p:nvSpPr>
        <p:spPr>
          <a:xfrm>
            <a:off x="2843213" y="2133600"/>
            <a:ext cx="3598862" cy="2374900"/>
          </a:xfrm>
          <a:prstGeom prst="rect">
            <a:avLst/>
          </a:prstGeom>
          <a:noFill/>
          <a:ln w="28575" cap="flat" cmpd="sng">
            <a:solidFill>
              <a:srgbClr val="0000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63" name="Google Shape;363;p22"/>
          <p:cNvSpPr txBox="1"/>
          <p:nvPr/>
        </p:nvSpPr>
        <p:spPr>
          <a:xfrm>
            <a:off x="684213" y="333375"/>
            <a:ext cx="7920037" cy="4572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1" u="sng">
                <a:solidFill>
                  <a:srgbClr val="0033CC"/>
                </a:solidFill>
                <a:latin typeface="Arial"/>
                <a:ea typeface="Arial"/>
                <a:cs typeface="Arial"/>
                <a:sym typeface="Arial"/>
              </a:rPr>
              <a:t>Cách khác</a:t>
            </a:r>
            <a:endParaRPr/>
          </a:p>
        </p:txBody>
      </p:sp>
      <p:sp>
        <p:nvSpPr>
          <p:cNvPr id="364" name="Google Shape;364;p22"/>
          <p:cNvSpPr txBox="1"/>
          <p:nvPr/>
        </p:nvSpPr>
        <p:spPr>
          <a:xfrm>
            <a:off x="2206625" y="4914900"/>
            <a:ext cx="4791075" cy="4572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Clr>
                <a:schemeClr val="dk2"/>
              </a:buClr>
              <a:buSzPts val="2400"/>
              <a:buFont typeface="Noto Sans Symbols"/>
              <a:buNone/>
            </a:pPr>
            <a:r>
              <a:rPr lang="en-US" sz="2400">
                <a:solidFill>
                  <a:schemeClr val="dk2"/>
                </a:solidFill>
                <a:latin typeface="Arial"/>
                <a:ea typeface="Arial"/>
                <a:cs typeface="Arial"/>
                <a:sym typeface="Arial"/>
              </a:rPr>
              <a:t>Tứ giác ABCD có AC cắt BD tại O</a:t>
            </a:r>
            <a:endParaRPr/>
          </a:p>
        </p:txBody>
      </p:sp>
      <p:sp>
        <p:nvSpPr>
          <p:cNvPr id="365" name="Google Shape;365;p22"/>
          <p:cNvSpPr txBox="1"/>
          <p:nvPr/>
        </p:nvSpPr>
        <p:spPr>
          <a:xfrm>
            <a:off x="827088" y="5387975"/>
            <a:ext cx="8005762" cy="4572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a:solidFill>
                  <a:srgbClr val="0000FF"/>
                </a:solidFill>
                <a:latin typeface="Arial"/>
                <a:ea typeface="Arial"/>
                <a:cs typeface="Arial"/>
                <a:sym typeface="Arial"/>
              </a:rPr>
              <a:t>OA=OB=OC=OD </a:t>
            </a:r>
            <a:r>
              <a:rPr lang="en-US" sz="2400">
                <a:solidFill>
                  <a:schemeClr val="dk1"/>
                </a:solidFill>
                <a:latin typeface="Arial"/>
                <a:ea typeface="Arial"/>
                <a:cs typeface="Arial"/>
                <a:sym typeface="Arial"/>
              </a:rPr>
              <a:t>suy ra ABCD là hình chữ nhật.</a:t>
            </a:r>
            <a:endParaRPr/>
          </a:p>
        </p:txBody>
      </p:sp>
      <p:sp>
        <p:nvSpPr>
          <p:cNvPr id="366" name="Google Shape;366;p22"/>
          <p:cNvSpPr txBox="1"/>
          <p:nvPr/>
        </p:nvSpPr>
        <p:spPr>
          <a:xfrm>
            <a:off x="6440488" y="4233863"/>
            <a:ext cx="504825"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0033CC"/>
                </a:solidFill>
                <a:latin typeface="Arial"/>
                <a:ea typeface="Arial"/>
                <a:cs typeface="Arial"/>
                <a:sym typeface="Arial"/>
              </a:rPr>
              <a:t>C</a:t>
            </a:r>
            <a:endParaRPr/>
          </a:p>
        </p:txBody>
      </p:sp>
      <p:sp>
        <p:nvSpPr>
          <p:cNvPr id="367" name="Google Shape;367;p22"/>
          <p:cNvSpPr txBox="1"/>
          <p:nvPr/>
        </p:nvSpPr>
        <p:spPr>
          <a:xfrm>
            <a:off x="2449513" y="4217988"/>
            <a:ext cx="504825"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0033CC"/>
                </a:solidFill>
                <a:latin typeface="Arial"/>
                <a:ea typeface="Arial"/>
                <a:cs typeface="Arial"/>
                <a:sym typeface="Arial"/>
              </a:rPr>
              <a:t>D</a:t>
            </a:r>
            <a:endParaRPr/>
          </a:p>
        </p:txBody>
      </p:sp>
      <p:sp>
        <p:nvSpPr>
          <p:cNvPr id="368" name="Google Shape;368;p22"/>
          <p:cNvSpPr txBox="1"/>
          <p:nvPr/>
        </p:nvSpPr>
        <p:spPr>
          <a:xfrm>
            <a:off x="2484438" y="1808163"/>
            <a:ext cx="504825"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0033CC"/>
                </a:solidFill>
                <a:latin typeface="Arial"/>
                <a:ea typeface="Arial"/>
                <a:cs typeface="Arial"/>
                <a:sym typeface="Arial"/>
              </a:rPr>
              <a:t>A</a:t>
            </a:r>
            <a:endParaRPr/>
          </a:p>
        </p:txBody>
      </p:sp>
      <p:sp>
        <p:nvSpPr>
          <p:cNvPr id="369" name="Google Shape;369;p22"/>
          <p:cNvSpPr txBox="1"/>
          <p:nvPr/>
        </p:nvSpPr>
        <p:spPr>
          <a:xfrm>
            <a:off x="6443663" y="1844675"/>
            <a:ext cx="504825"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0033CC"/>
                </a:solidFill>
                <a:latin typeface="Arial"/>
                <a:ea typeface="Arial"/>
                <a:cs typeface="Arial"/>
                <a:sym typeface="Arial"/>
              </a:rPr>
              <a:t>B</a:t>
            </a:r>
            <a:endParaRPr/>
          </a:p>
        </p:txBody>
      </p:sp>
      <p:cxnSp>
        <p:nvCxnSpPr>
          <p:cNvPr id="370" name="Google Shape;370;p22"/>
          <p:cNvCxnSpPr/>
          <p:nvPr/>
        </p:nvCxnSpPr>
        <p:spPr>
          <a:xfrm>
            <a:off x="2843213" y="2133600"/>
            <a:ext cx="3600450" cy="2374900"/>
          </a:xfrm>
          <a:prstGeom prst="straightConnector1">
            <a:avLst/>
          </a:prstGeom>
          <a:noFill/>
          <a:ln w="25400" cap="flat" cmpd="sng">
            <a:solidFill>
              <a:srgbClr val="008000"/>
            </a:solidFill>
            <a:prstDash val="solid"/>
            <a:round/>
            <a:headEnd type="none" w="med" len="med"/>
            <a:tailEnd type="none" w="med" len="med"/>
          </a:ln>
        </p:spPr>
      </p:cxnSp>
      <p:cxnSp>
        <p:nvCxnSpPr>
          <p:cNvPr id="371" name="Google Shape;371;p22"/>
          <p:cNvCxnSpPr/>
          <p:nvPr/>
        </p:nvCxnSpPr>
        <p:spPr>
          <a:xfrm rot="10800000" flipH="1">
            <a:off x="2843213" y="2133600"/>
            <a:ext cx="3600450" cy="2374900"/>
          </a:xfrm>
          <a:prstGeom prst="straightConnector1">
            <a:avLst/>
          </a:prstGeom>
          <a:noFill/>
          <a:ln w="25400" cap="flat" cmpd="sng">
            <a:solidFill>
              <a:srgbClr val="008000"/>
            </a:solidFill>
            <a:prstDash val="solid"/>
            <a:round/>
            <a:headEnd type="none" w="med" len="med"/>
            <a:tailEnd type="none" w="med" len="med"/>
          </a:ln>
        </p:spPr>
      </p:cxnSp>
      <p:grpSp>
        <p:nvGrpSpPr>
          <p:cNvPr id="372" name="Google Shape;372;p22"/>
          <p:cNvGrpSpPr/>
          <p:nvPr/>
        </p:nvGrpSpPr>
        <p:grpSpPr>
          <a:xfrm rot="-2054875">
            <a:off x="1905508" y="2250071"/>
            <a:ext cx="2535942" cy="2047399"/>
            <a:chOff x="1312" y="1531"/>
            <a:chExt cx="1251" cy="1135"/>
          </a:xfrm>
        </p:grpSpPr>
        <p:sp>
          <p:nvSpPr>
            <p:cNvPr id="373" name="Google Shape;373;p22"/>
            <p:cNvSpPr/>
            <p:nvPr/>
          </p:nvSpPr>
          <p:spPr>
            <a:xfrm rot="-7326074" flipH="1">
              <a:off x="1826" y="2160"/>
              <a:ext cx="937" cy="47"/>
            </a:xfrm>
            <a:prstGeom prst="homePlate">
              <a:avLst>
                <a:gd name="adj" fmla="val 498404"/>
              </a:avLst>
            </a:prstGeom>
            <a:solidFill>
              <a:srgbClr val="FF0066"/>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74" name="Google Shape;374;p22"/>
            <p:cNvSpPr/>
            <p:nvPr/>
          </p:nvSpPr>
          <p:spPr>
            <a:xfrm rot="-3276799" flipH="1">
              <a:off x="1254" y="2154"/>
              <a:ext cx="909" cy="58"/>
            </a:xfrm>
            <a:prstGeom prst="homePlate">
              <a:avLst>
                <a:gd name="adj" fmla="val 391810"/>
              </a:avLst>
            </a:prstGeom>
            <a:solidFill>
              <a:srgbClr val="FF0066"/>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75" name="Google Shape;375;p22"/>
            <p:cNvSpPr/>
            <p:nvPr/>
          </p:nvSpPr>
          <p:spPr>
            <a:xfrm rot="103585" flipH="1">
              <a:off x="1945" y="1533"/>
              <a:ext cx="147" cy="360"/>
            </a:xfrm>
            <a:prstGeom prst="flowChartPreparation">
              <a:avLst/>
            </a:prstGeom>
            <a:solidFill>
              <a:srgbClr val="FF0066"/>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a:solidFill>
                  <a:srgbClr val="000000"/>
                </a:solidFill>
                <a:latin typeface="Tahoma"/>
                <a:ea typeface="Tahoma"/>
                <a:cs typeface="Tahoma"/>
                <a:sym typeface="Tahoma"/>
              </a:endParaRPr>
            </a:p>
          </p:txBody>
        </p:sp>
        <p:sp>
          <p:nvSpPr>
            <p:cNvPr id="376" name="Google Shape;376;p22"/>
            <p:cNvSpPr/>
            <p:nvPr/>
          </p:nvSpPr>
          <p:spPr>
            <a:xfrm rot="103585" flipH="1">
              <a:off x="1987" y="1759"/>
              <a:ext cx="59" cy="37"/>
            </a:xfrm>
            <a:prstGeom prst="ellipse">
              <a:avLst/>
            </a:prstGeom>
            <a:solidFill>
              <a:srgbClr val="FF0066"/>
            </a:solidFill>
            <a:ln w="9525"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a:solidFill>
                  <a:srgbClr val="FF0000"/>
                </a:solidFill>
                <a:latin typeface="Tahoma"/>
                <a:ea typeface="Tahoma"/>
                <a:cs typeface="Tahoma"/>
                <a:sym typeface="Tahoma"/>
              </a:endParaRPr>
            </a:p>
          </p:txBody>
        </p:sp>
        <p:sp>
          <p:nvSpPr>
            <p:cNvPr id="377" name="Google Shape;377;p22"/>
            <p:cNvSpPr/>
            <p:nvPr/>
          </p:nvSpPr>
          <p:spPr>
            <a:xfrm rot="-1524756">
              <a:off x="1346" y="2428"/>
              <a:ext cx="206" cy="20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a:solidFill>
                    <a:schemeClr val="lt1"/>
                  </a:solidFill>
                  <a:latin typeface="Times New Roman"/>
                  <a:ea typeface="Times New Roman"/>
                  <a:cs typeface="Times New Roman"/>
                  <a:sym typeface="Times New Roman"/>
                </a:rPr>
                <a:t>🖍</a:t>
              </a:r>
              <a:endParaRPr/>
            </a:p>
          </p:txBody>
        </p:sp>
      </p:grpSp>
      <p:grpSp>
        <p:nvGrpSpPr>
          <p:cNvPr id="378" name="Google Shape;378;p22"/>
          <p:cNvGrpSpPr/>
          <p:nvPr/>
        </p:nvGrpSpPr>
        <p:grpSpPr>
          <a:xfrm rot="1988928">
            <a:off x="2849674" y="918057"/>
            <a:ext cx="2535944" cy="2047400"/>
            <a:chOff x="1312" y="1531"/>
            <a:chExt cx="1251" cy="1135"/>
          </a:xfrm>
        </p:grpSpPr>
        <p:sp>
          <p:nvSpPr>
            <p:cNvPr id="379" name="Google Shape;379;p22"/>
            <p:cNvSpPr/>
            <p:nvPr/>
          </p:nvSpPr>
          <p:spPr>
            <a:xfrm rot="-7326074" flipH="1">
              <a:off x="1826" y="2160"/>
              <a:ext cx="937" cy="47"/>
            </a:xfrm>
            <a:prstGeom prst="homePlate">
              <a:avLst>
                <a:gd name="adj" fmla="val 498404"/>
              </a:avLst>
            </a:prstGeom>
            <a:solidFill>
              <a:srgbClr val="FF0066"/>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80" name="Google Shape;380;p22"/>
            <p:cNvSpPr/>
            <p:nvPr/>
          </p:nvSpPr>
          <p:spPr>
            <a:xfrm rot="-3276799" flipH="1">
              <a:off x="1254" y="2154"/>
              <a:ext cx="909" cy="58"/>
            </a:xfrm>
            <a:prstGeom prst="homePlate">
              <a:avLst>
                <a:gd name="adj" fmla="val 391810"/>
              </a:avLst>
            </a:prstGeom>
            <a:solidFill>
              <a:srgbClr val="FF0066"/>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
          <p:nvSpPr>
            <p:cNvPr id="381" name="Google Shape;381;p22"/>
            <p:cNvSpPr/>
            <p:nvPr/>
          </p:nvSpPr>
          <p:spPr>
            <a:xfrm rot="103585" flipH="1">
              <a:off x="1945" y="1533"/>
              <a:ext cx="147" cy="360"/>
            </a:xfrm>
            <a:prstGeom prst="flowChartPreparation">
              <a:avLst/>
            </a:prstGeom>
            <a:solidFill>
              <a:srgbClr val="FF0066"/>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a:solidFill>
                  <a:srgbClr val="000000"/>
                </a:solidFill>
                <a:latin typeface="Tahoma"/>
                <a:ea typeface="Tahoma"/>
                <a:cs typeface="Tahoma"/>
                <a:sym typeface="Tahoma"/>
              </a:endParaRPr>
            </a:p>
          </p:txBody>
        </p:sp>
        <p:sp>
          <p:nvSpPr>
            <p:cNvPr id="382" name="Google Shape;382;p22"/>
            <p:cNvSpPr/>
            <p:nvPr/>
          </p:nvSpPr>
          <p:spPr>
            <a:xfrm rot="103585" flipH="1">
              <a:off x="1987" y="1759"/>
              <a:ext cx="59" cy="37"/>
            </a:xfrm>
            <a:prstGeom prst="ellipse">
              <a:avLst/>
            </a:prstGeom>
            <a:solidFill>
              <a:srgbClr val="FF0066"/>
            </a:solidFill>
            <a:ln w="9525"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a:solidFill>
                  <a:srgbClr val="FF0000"/>
                </a:solidFill>
                <a:latin typeface="Tahoma"/>
                <a:ea typeface="Tahoma"/>
                <a:cs typeface="Tahoma"/>
                <a:sym typeface="Tahoma"/>
              </a:endParaRPr>
            </a:p>
          </p:txBody>
        </p:sp>
        <p:sp>
          <p:nvSpPr>
            <p:cNvPr id="383" name="Google Shape;383;p22"/>
            <p:cNvSpPr/>
            <p:nvPr/>
          </p:nvSpPr>
          <p:spPr>
            <a:xfrm rot="-1524756">
              <a:off x="1346" y="2428"/>
              <a:ext cx="206" cy="20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a:solidFill>
                    <a:schemeClr val="lt1"/>
                  </a:solidFill>
                  <a:latin typeface="Times New Roman"/>
                  <a:ea typeface="Times New Roman"/>
                  <a:cs typeface="Times New Roman"/>
                  <a:sym typeface="Times New Roman"/>
                </a:rPr>
                <a:t>🖍</a:t>
              </a:r>
              <a:endParaRPr/>
            </a:p>
          </p:txBody>
        </p:sp>
      </p:grpSp>
      <p:sp>
        <p:nvSpPr>
          <p:cNvPr id="384" name="Google Shape;384;p22"/>
          <p:cNvSpPr txBox="1"/>
          <p:nvPr/>
        </p:nvSpPr>
        <p:spPr>
          <a:xfrm>
            <a:off x="4449763" y="3309938"/>
            <a:ext cx="576262" cy="396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0033CC"/>
                </a:solidFill>
                <a:latin typeface="Arial"/>
                <a:ea typeface="Arial"/>
                <a:cs typeface="Arial"/>
                <a:sym typeface="Arial"/>
              </a:rPr>
              <a:t>O</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2"/>
                                        </p:tgtEl>
                                        <p:attrNameLst>
                                          <p:attrName>style.visibility</p:attrName>
                                        </p:attrNameLst>
                                      </p:cBhvr>
                                      <p:to>
                                        <p:strVal val="visible"/>
                                      </p:to>
                                    </p:set>
                                    <p:animEffect transition="in" filter="fade">
                                      <p:cBhvr>
                                        <p:cTn id="7" dur="500"/>
                                        <p:tgtEl>
                                          <p:spTgt spid="3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372"/>
                                        </p:tgtEl>
                                      </p:cBhvr>
                                    </p:animEffect>
                                    <p:set>
                                      <p:cBhvr>
                                        <p:cTn id="12" dur="1" fill="hold">
                                          <p:stCondLst>
                                            <p:cond delay="500"/>
                                          </p:stCondLst>
                                        </p:cTn>
                                        <p:tgtEl>
                                          <p:spTgt spid="372"/>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378"/>
                                        </p:tgtEl>
                                        <p:attrNameLst>
                                          <p:attrName>style.visibility</p:attrName>
                                        </p:attrNameLst>
                                      </p:cBhvr>
                                      <p:to>
                                        <p:strVal val="visible"/>
                                      </p:to>
                                    </p:set>
                                    <p:animEffect transition="in" filter="fade">
                                      <p:cBhvr>
                                        <p:cTn id="15" dur="500"/>
                                        <p:tgtEl>
                                          <p:spTgt spid="37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500"/>
                                        <p:tgtEl>
                                          <p:spTgt spid="378"/>
                                        </p:tgtEl>
                                      </p:cBhvr>
                                    </p:animEffect>
                                    <p:set>
                                      <p:cBhvr>
                                        <p:cTn id="20" dur="1" fill="hold">
                                          <p:stCondLst>
                                            <p:cond delay="500"/>
                                          </p:stCondLst>
                                        </p:cTn>
                                        <p:tgtEl>
                                          <p:spTgt spid="378"/>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365"/>
                                        </p:tgtEl>
                                        <p:attrNameLst>
                                          <p:attrName>style.visibility</p:attrName>
                                        </p:attrNameLst>
                                      </p:cBhvr>
                                      <p:to>
                                        <p:strVal val="visible"/>
                                      </p:to>
                                    </p:set>
                                    <p:animEffect transition="in" filter="fade">
                                      <p:cBhvr>
                                        <p:cTn id="23" dur="80"/>
                                        <p:tgtEl>
                                          <p:spTgt spid="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1372</Words>
  <Application>Microsoft Office PowerPoint</Application>
  <PresentationFormat>On-screen Show (4:3)</PresentationFormat>
  <Paragraphs>203</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Times New Roman</vt:lpstr>
      <vt:lpstr>Tahoma</vt:lpstr>
      <vt:lpstr>Verdana</vt:lpstr>
      <vt:lpstr>Noto Sans Symbols</vt:lpstr>
      <vt:lpstr>Arial Narrow</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Thực hành: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USER</cp:lastModifiedBy>
  <cp:revision>3</cp:revision>
  <dcterms:modified xsi:type="dcterms:W3CDTF">2021-10-29T16:21:03Z</dcterms:modified>
</cp:coreProperties>
</file>